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9" r:id="rId2"/>
    <p:sldId id="261" r:id="rId3"/>
    <p:sldId id="264" r:id="rId4"/>
    <p:sldId id="265" r:id="rId5"/>
    <p:sldId id="266" r:id="rId6"/>
    <p:sldId id="268" r:id="rId7"/>
    <p:sldId id="269" r:id="rId8"/>
    <p:sldId id="270" r:id="rId9"/>
    <p:sldId id="271" r:id="rId10"/>
    <p:sldId id="272" r:id="rId11"/>
    <p:sldId id="273" r:id="rId12"/>
    <p:sldId id="274" r:id="rId13"/>
    <p:sldId id="275" r:id="rId14"/>
    <p:sldId id="276" r:id="rId15"/>
    <p:sldId id="277"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04971-6E76-4964-BB4E-00BD08B6D4C1}" type="datetimeFigureOut">
              <a:rPr lang="en-GB" smtClean="0"/>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D104B-3982-4711-9A21-E3F231ECF828}" type="slidenum">
              <a:rPr lang="en-GB" smtClean="0"/>
              <a:t>‹#›</a:t>
            </a:fld>
            <a:endParaRPr lang="en-GB"/>
          </a:p>
        </p:txBody>
      </p:sp>
    </p:spTree>
    <p:extLst>
      <p:ext uri="{BB962C8B-B14F-4D97-AF65-F5344CB8AC3E}">
        <p14:creationId xmlns:p14="http://schemas.microsoft.com/office/powerpoint/2010/main" val="338699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sounds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aim is for children to finish the RWI Phonics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quickly so they can start reading these books for themselves.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2</a:t>
            </a:fld>
            <a:endParaRPr lang="en-GB"/>
          </a:p>
        </p:txBody>
      </p:sp>
    </p:spTree>
    <p:extLst>
      <p:ext uri="{BB962C8B-B14F-4D97-AF65-F5344CB8AC3E}">
        <p14:creationId xmlns:p14="http://schemas.microsoft.com/office/powerpoint/2010/main" val="200484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a:t>
            </a:r>
            <a:r>
              <a:rPr lang="en-US" sz="1200" kern="1200" dirty="0">
                <a:solidFill>
                  <a:schemeClr val="tx1"/>
                </a:solidFill>
                <a:effectLst/>
                <a:latin typeface="+mn-lt"/>
                <a:ea typeface="+mn-ea"/>
                <a:cs typeface="+mn-cs"/>
              </a:rPr>
              <a:t>your child’s book bag, they will bring home:</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Storybook they have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 </a:t>
            </a:r>
          </a:p>
          <a:p>
            <a:pPr marL="171450" indent="-171450">
              <a:buFontTx/>
              <a:buChar char="-"/>
            </a:pPr>
            <a:r>
              <a:rPr lang="en-GB" sz="1200" i="1" kern="1200" dirty="0">
                <a:solidFill>
                  <a:schemeClr val="tx1"/>
                </a:solidFill>
                <a:effectLst/>
                <a:latin typeface="+mn-lt"/>
                <a:ea typeface="+mn-ea"/>
                <a:cs typeface="+mn-cs"/>
              </a:rPr>
              <a:t>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a:t>
            </a:r>
            <a:r>
              <a:rPr lang="en-GB" sz="1200" i="0" kern="1200" dirty="0" err="1">
                <a:solidFill>
                  <a:schemeClr val="tx1"/>
                </a:solidFill>
                <a:effectLst/>
                <a:latin typeface="+mn-lt"/>
                <a:ea typeface="+mn-ea"/>
                <a:cs typeface="+mn-cs"/>
              </a:rPr>
              <a:t>Book.</a:t>
            </a:r>
            <a:r>
              <a:rPr lang="en-GB" sz="1200" kern="1200" dirty="0" err="1">
                <a:solidFill>
                  <a:schemeClr val="tx1"/>
                </a:solidFill>
                <a:effectLst/>
                <a:latin typeface="+mn-lt"/>
                <a:ea typeface="+mn-ea"/>
                <a:cs typeface="+mn-cs"/>
              </a:rPr>
              <a:t>They</a:t>
            </a:r>
            <a:r>
              <a:rPr lang="en-GB" sz="1200" kern="1200" dirty="0">
                <a:solidFill>
                  <a:schemeClr val="tx1"/>
                </a:solidFill>
                <a:effectLst/>
                <a:latin typeface="+mn-lt"/>
                <a:ea typeface="+mn-ea"/>
                <a:cs typeface="+mn-cs"/>
              </a:rPr>
              <a:t> have guidance inside just for you as parents., They are matched to the books children read in school so provide practice of the same sounds – extra practice at the right level for your child. They include many of the same reading activities that we use in class.</a:t>
            </a:r>
            <a:endParaRPr lang="en-GB" sz="1200" i="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11</a:t>
            </a:fld>
            <a:endParaRPr lang="en-GB"/>
          </a:p>
        </p:txBody>
      </p:sp>
    </p:spTree>
    <p:extLst>
      <p:ext uri="{BB962C8B-B14F-4D97-AF65-F5344CB8AC3E}">
        <p14:creationId xmlns:p14="http://schemas.microsoft.com/office/powerpoint/2010/main" val="2393809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12</a:t>
            </a:fld>
            <a:endParaRPr lang="en-US"/>
          </a:p>
        </p:txBody>
      </p:sp>
    </p:spTree>
    <p:extLst>
      <p:ext uri="{BB962C8B-B14F-4D97-AF65-F5344CB8AC3E}">
        <p14:creationId xmlns:p14="http://schemas.microsoft.com/office/powerpoint/2010/main" val="39674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13</a:t>
            </a:fld>
            <a:endParaRPr lang="en-US"/>
          </a:p>
        </p:txBody>
      </p:sp>
    </p:spTree>
    <p:extLst>
      <p:ext uri="{BB962C8B-B14F-4D97-AF65-F5344CB8AC3E}">
        <p14:creationId xmlns:p14="http://schemas.microsoft.com/office/powerpoint/2010/main" val="222059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14</a:t>
            </a:fld>
            <a:endParaRPr lang="en-US"/>
          </a:p>
        </p:txBody>
      </p:sp>
    </p:spTree>
    <p:extLst>
      <p:ext uri="{BB962C8B-B14F-4D97-AF65-F5344CB8AC3E}">
        <p14:creationId xmlns:p14="http://schemas.microsoft.com/office/powerpoint/2010/main" val="395622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95161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merged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The spelling of that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Phonics is the method of teaching reading through the identification of sounds and graphemes. </a:t>
            </a:r>
          </a:p>
          <a:p>
            <a:r>
              <a:rPr lang="en-US" sz="1200" kern="1200" dirty="0">
                <a:solidFill>
                  <a:schemeClr val="tx1"/>
                </a:solidFill>
                <a:effectLst/>
                <a:latin typeface="+mn-lt"/>
                <a:ea typeface="+mn-ea"/>
                <a:cs typeface="+mn-cs"/>
              </a:rPr>
              <a:t>The new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a:t>
            </a:r>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569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4</a:t>
            </a:fld>
            <a:endParaRPr lang="en-US"/>
          </a:p>
        </p:txBody>
      </p:sp>
    </p:spTree>
    <p:extLst>
      <p:ext uri="{BB962C8B-B14F-4D97-AF65-F5344CB8AC3E}">
        <p14:creationId xmlns:p14="http://schemas.microsoft.com/office/powerpoint/2010/main" val="400005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5</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381000" y="744538"/>
            <a:ext cx="378460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Using RWI, we make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 we use in class.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100" dirty="0">
                <a:latin typeface="Times New Roman" charset="0"/>
              </a:rPr>
              <a:t>Children need to know sounds – not letter names – to read words.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35846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Once children know one way of reading and writing every sound, </a:t>
            </a:r>
            <a:r>
              <a:rPr lang="en-US" altLang="ja-JP" sz="1200" dirty="0">
                <a:latin typeface="Arial" pitchFamily="34" charset="0"/>
                <a:cs typeface="Arial" pitchFamily="34" charset="0"/>
              </a:rPr>
              <a:t>they start to learn spellings for each sound they already know.</a:t>
            </a:r>
          </a:p>
          <a:p>
            <a:pPr marL="0" marR="0" lvl="0" indent="0" algn="l" rtl="0">
              <a:spcBef>
                <a:spcPts val="0"/>
              </a:spcBef>
              <a:buSzPct val="25000"/>
              <a:buNone/>
            </a:pPr>
            <a:r>
              <a:rPr lang="en-US" altLang="ja-JP" sz="1200" i="1" dirty="0">
                <a:latin typeface="Arial" pitchFamily="34" charset="0"/>
                <a:cs typeface="Arial" pitchFamily="34" charset="0"/>
              </a:rPr>
              <a:t>Point to the chart to show. </a:t>
            </a:r>
          </a:p>
          <a:p>
            <a:pPr marL="0" marR="0" lvl="0" indent="0" algn="l" rtl="0">
              <a:spcBef>
                <a:spcPts val="0"/>
              </a:spcBef>
              <a:buSzPct val="25000"/>
              <a:buNone/>
            </a:pPr>
            <a:r>
              <a:rPr lang="en-US" altLang="ja-JP" sz="1200" dirty="0">
                <a:latin typeface="Arial" pitchFamily="34" charset="0"/>
                <a:cs typeface="Arial" pitchFamily="34" charset="0"/>
              </a:rPr>
              <a:t>For example, they know ‘ay’ and now learn a-e and </a:t>
            </a:r>
            <a:r>
              <a:rPr lang="en-US" altLang="ja-JP" sz="1200" dirty="0" err="1">
                <a:latin typeface="Arial" pitchFamily="34" charset="0"/>
                <a:cs typeface="Arial" pitchFamily="34" charset="0"/>
              </a:rPr>
              <a:t>ai</a:t>
            </a:r>
            <a:r>
              <a:rPr lang="en-US" altLang="ja-JP" sz="1200" dirty="0">
                <a:latin typeface="Arial" pitchFamily="34" charset="0"/>
                <a:cs typeface="Arial" pitchFamily="34" charset="0"/>
              </a:rPr>
              <a:t> as other spellings for the same sound.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4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dirty="0"/>
          </a:p>
          <a:p>
            <a:pPr marL="0" marR="0" lvl="0" indent="0" algn="l" rtl="0">
              <a:spcBef>
                <a:spcPts val="0"/>
              </a:spcBef>
              <a:buSzPct val="25000"/>
              <a:buNone/>
            </a:pPr>
            <a:r>
              <a:rPr lang="en-US" dirty="0"/>
              <a:t>We use Fred Talk to help children read.</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a:p>
        </p:txBody>
      </p:sp>
    </p:spTree>
    <p:extLst>
      <p:ext uri="{BB962C8B-B14F-4D97-AF65-F5344CB8AC3E}">
        <p14:creationId xmlns:p14="http://schemas.microsoft.com/office/powerpoint/2010/main" val="425515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Speaking like Fred helps children to understand that words are made up of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helps children </a:t>
            </a:r>
            <a:r>
              <a:rPr lang="en-US" sz="1200" u="none" strike="noStrike" kern="1200" dirty="0" err="1">
                <a:solidFill>
                  <a:schemeClr val="tx1"/>
                </a:solidFill>
                <a:effectLst/>
                <a:latin typeface="+mn-lt"/>
                <a:ea typeface="+mn-ea"/>
                <a:cs typeface="+mn-cs"/>
              </a:rPr>
              <a:t>practise</a:t>
            </a:r>
            <a:r>
              <a:rPr lang="en-US" sz="1200" u="none" strike="noStrike" kern="1200" dirty="0">
                <a:solidFill>
                  <a:schemeClr val="tx1"/>
                </a:solidFill>
                <a:effectLst/>
                <a:latin typeface="+mn-lt"/>
                <a:ea typeface="+mn-ea"/>
                <a:cs typeface="+mn-cs"/>
              </a:rPr>
              <a:t> blending sounds together because he needs the children to say the words for him. Fred says d-o-g, children tell him the word is dog.</a:t>
            </a: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a:t>
            </a:r>
          </a:p>
          <a:p>
            <a:pPr lvl="0"/>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8</a:t>
            </a:fld>
            <a:endParaRPr lang="en-GB"/>
          </a:p>
        </p:txBody>
      </p:sp>
    </p:spTree>
    <p:extLst>
      <p:ext uri="{BB962C8B-B14F-4D97-AF65-F5344CB8AC3E}">
        <p14:creationId xmlns:p14="http://schemas.microsoft.com/office/powerpoint/2010/main" val="104004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a:p>
        </p:txBody>
      </p:sp>
    </p:spTree>
    <p:extLst>
      <p:ext uri="{BB962C8B-B14F-4D97-AF65-F5344CB8AC3E}">
        <p14:creationId xmlns:p14="http://schemas.microsoft.com/office/powerpoint/2010/main" val="249643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10</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598488" y="685800"/>
            <a:ext cx="3084512" cy="1735138"/>
          </a:xfrm>
          <a:ln/>
        </p:spPr>
      </p:sp>
      <p:sp>
        <p:nvSpPr>
          <p:cNvPr id="172036" name="Rectangle 3"/>
          <p:cNvSpPr>
            <a:spLocks noGrp="1" noChangeArrowheads="1"/>
          </p:cNvSpPr>
          <p:nvPr>
            <p:ph type="body" idx="1"/>
          </p:nvPr>
        </p:nvSpPr>
        <p:spPr>
          <a:xfrm>
            <a:off x="440572" y="2420642"/>
            <a:ext cx="5942641" cy="60371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353739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AC275F-1539-4354-9C6B-3CFB9E8BB8EC}" type="datetimeFigureOut">
              <a:rPr lang="en-GB" smtClean="0"/>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264238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AC275F-1539-4354-9C6B-3CFB9E8BB8EC}" type="datetimeFigureOut">
              <a:rPr lang="en-GB" smtClean="0"/>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249710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AC275F-1539-4354-9C6B-3CFB9E8BB8EC}" type="datetimeFigureOut">
              <a:rPr lang="en-GB" smtClean="0"/>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358253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3" name="Content Placeholder 2"/>
          <p:cNvSpPr>
            <a:spLocks noGrp="1"/>
          </p:cNvSpPr>
          <p:nvPr>
            <p:ph idx="1"/>
          </p:nvPr>
        </p:nvSpPr>
        <p:spPr>
          <a:xfrm>
            <a:off x="431371" y="1196752"/>
            <a:ext cx="11518900"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52014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AC275F-1539-4354-9C6B-3CFB9E8BB8EC}" type="datetimeFigureOut">
              <a:rPr lang="en-GB" smtClean="0"/>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739083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AC275F-1539-4354-9C6B-3CFB9E8BB8EC}" type="datetimeFigureOut">
              <a:rPr lang="en-GB" smtClean="0"/>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357933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AC275F-1539-4354-9C6B-3CFB9E8BB8EC}" type="datetimeFigureOut">
              <a:rPr lang="en-GB" smtClean="0"/>
              <a:t>24/03/2022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406507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AC275F-1539-4354-9C6B-3CFB9E8BB8EC}" type="datetimeFigureOut">
              <a:rPr lang="en-GB" smtClean="0"/>
              <a:t>24/03/2022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175487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AC275F-1539-4354-9C6B-3CFB9E8BB8EC}" type="datetimeFigureOut">
              <a:rPr lang="en-GB" smtClean="0"/>
              <a:t>24/03/2022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600791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C275F-1539-4354-9C6B-3CFB9E8BB8EC}" type="datetimeFigureOut">
              <a:rPr lang="en-GB" smtClean="0"/>
              <a:t>24/03/2022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1876937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AC275F-1539-4354-9C6B-3CFB9E8BB8EC}" type="datetimeFigureOut">
              <a:rPr lang="en-GB" smtClean="0"/>
              <a:t>24/03/2022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210892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AC275F-1539-4354-9C6B-3CFB9E8BB8EC}" type="datetimeFigureOut">
              <a:rPr lang="en-GB" smtClean="0"/>
              <a:t>24/03/2022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0D8B07-73BA-4E5A-94D6-7539AFF1571F}" type="slidenum">
              <a:rPr lang="en-GB" smtClean="0"/>
              <a:t>‹#›</a:t>
            </a:fld>
            <a:endParaRPr lang="en-GB"/>
          </a:p>
        </p:txBody>
      </p:sp>
    </p:spTree>
    <p:extLst>
      <p:ext uri="{BB962C8B-B14F-4D97-AF65-F5344CB8AC3E}">
        <p14:creationId xmlns:p14="http://schemas.microsoft.com/office/powerpoint/2010/main" val="319341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C275F-1539-4354-9C6B-3CFB9E8BB8EC}" type="datetimeFigureOut">
              <a:rPr lang="en-GB" smtClean="0"/>
              <a:t>24/03/2022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D8B07-73BA-4E5A-94D6-7539AFF1571F}" type="slidenum">
              <a:rPr lang="en-GB" smtClean="0"/>
              <a:t>‹#›</a:t>
            </a:fld>
            <a:endParaRPr lang="en-GB"/>
          </a:p>
        </p:txBody>
      </p:sp>
    </p:spTree>
    <p:extLst>
      <p:ext uri="{BB962C8B-B14F-4D97-AF65-F5344CB8AC3E}">
        <p14:creationId xmlns:p14="http://schemas.microsoft.com/office/powerpoint/2010/main" val="3909865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tiff"/><Relationship Id="rId5" Type="http://schemas.openxmlformats.org/officeDocument/2006/relationships/image" Target="../media/image35.jpeg"/><Relationship Id="rId10" Type="http://schemas.openxmlformats.org/officeDocument/2006/relationships/image" Target="../media/image40.tiff"/><Relationship Id="rId4" Type="http://schemas.openxmlformats.org/officeDocument/2006/relationships/image" Target="../media/image34.jpeg"/><Relationship Id="rId9" Type="http://schemas.openxmlformats.org/officeDocument/2006/relationships/image" Target="../media/image39.tiff"/></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png"/><Relationship Id="rId26" Type="http://schemas.openxmlformats.org/officeDocument/2006/relationships/image" Target="../media/image26.emf"/><Relationship Id="rId3" Type="http://schemas.openxmlformats.org/officeDocument/2006/relationships/image" Target="../media/image3.jpeg"/><Relationship Id="rId21" Type="http://schemas.openxmlformats.org/officeDocument/2006/relationships/image" Target="../media/image21.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jpeg"/><Relationship Id="rId25" Type="http://schemas.openxmlformats.org/officeDocument/2006/relationships/image" Target="../media/image25.emf"/><Relationship Id="rId2" Type="http://schemas.openxmlformats.org/officeDocument/2006/relationships/notesSlide" Target="../notesSlides/notesSlide1.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emf"/><Relationship Id="rId11" Type="http://schemas.openxmlformats.org/officeDocument/2006/relationships/image" Target="../media/image11.jpeg"/><Relationship Id="rId24" Type="http://schemas.openxmlformats.org/officeDocument/2006/relationships/image" Target="../media/image24.emf"/><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emf"/><Relationship Id="rId10" Type="http://schemas.openxmlformats.org/officeDocument/2006/relationships/image" Target="../media/image10.emf"/><Relationship Id="rId19" Type="http://schemas.openxmlformats.org/officeDocument/2006/relationships/image" Target="../media/image19.png"/><Relationship Id="rId4" Type="http://schemas.openxmlformats.org/officeDocument/2006/relationships/image" Target="../media/image4.jpeg"/><Relationship Id="rId9" Type="http://schemas.openxmlformats.org/officeDocument/2006/relationships/image" Target="../media/image9.emf"/><Relationship Id="rId14" Type="http://schemas.openxmlformats.org/officeDocument/2006/relationships/image" Target="../media/image14.png"/><Relationship Id="rId22" Type="http://schemas.openxmlformats.org/officeDocument/2006/relationships/image" Target="../media/image2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78" y="1884725"/>
            <a:ext cx="10515600" cy="1325563"/>
          </a:xfrm>
        </p:spPr>
        <p:txBody>
          <a:bodyPr/>
          <a:lstStyle/>
          <a:p>
            <a:pPr algn="ctr"/>
            <a:r>
              <a:rPr lang="en-GB" b="1" u="sng" dirty="0" smtClean="0">
                <a:latin typeface="Century Gothic" panose="020B0502020202020204" pitchFamily="34" charset="0"/>
              </a:rPr>
              <a:t>Phonics parent meeting </a:t>
            </a:r>
            <a:endParaRPr lang="en-GB" b="1" u="sng" dirty="0">
              <a:latin typeface="Century Gothic" panose="020B0502020202020204" pitchFamily="34" charset="0"/>
            </a:endParaRPr>
          </a:p>
        </p:txBody>
      </p:sp>
      <p:sp>
        <p:nvSpPr>
          <p:cNvPr id="3" name="Content Placeholder 2"/>
          <p:cNvSpPr>
            <a:spLocks noGrp="1"/>
          </p:cNvSpPr>
          <p:nvPr>
            <p:ph idx="1"/>
          </p:nvPr>
        </p:nvSpPr>
        <p:spPr>
          <a:xfrm>
            <a:off x="812075" y="3210288"/>
            <a:ext cx="10515600" cy="4351338"/>
          </a:xfrm>
        </p:spPr>
        <p:txBody>
          <a:bodyPr/>
          <a:lstStyle/>
          <a:p>
            <a:pPr marL="514350" indent="-514350">
              <a:buAutoNum type="arabicPeriod"/>
            </a:pPr>
            <a:r>
              <a:rPr lang="en-GB" dirty="0" smtClean="0">
                <a:latin typeface="Century Gothic" panose="020B0502020202020204" pitchFamily="34" charset="0"/>
              </a:rPr>
              <a:t>Introduction to Read Write Inc. </a:t>
            </a:r>
          </a:p>
          <a:p>
            <a:pPr marL="514350" indent="-514350">
              <a:buAutoNum type="arabicPeriod"/>
            </a:pPr>
            <a:r>
              <a:rPr lang="en-GB" dirty="0" smtClean="0">
                <a:latin typeface="Century Gothic" panose="020B0502020202020204" pitchFamily="34" charset="0"/>
              </a:rPr>
              <a:t>Reading with your child at home. </a:t>
            </a:r>
          </a:p>
          <a:p>
            <a:pPr marL="514350" indent="-514350">
              <a:buAutoNum type="arabicPeriod"/>
            </a:pPr>
            <a:r>
              <a:rPr lang="en-GB" dirty="0" smtClean="0">
                <a:latin typeface="Century Gothic" panose="020B0502020202020204" pitchFamily="34" charset="0"/>
              </a:rPr>
              <a:t>Reading for pleasure. </a:t>
            </a:r>
          </a:p>
          <a:p>
            <a:endParaRPr lang="en-GB" dirty="0"/>
          </a:p>
        </p:txBody>
      </p:sp>
      <p:pic>
        <p:nvPicPr>
          <p:cNvPr id="4" name="Picture 3"/>
          <p:cNvPicPr>
            <a:picLocks noChangeAspect="1"/>
          </p:cNvPicPr>
          <p:nvPr/>
        </p:nvPicPr>
        <p:blipFill>
          <a:blip r:embed="rId2"/>
          <a:stretch>
            <a:fillRect/>
          </a:stretch>
        </p:blipFill>
        <p:spPr>
          <a:xfrm>
            <a:off x="1471748" y="257719"/>
            <a:ext cx="8664076" cy="1714090"/>
          </a:xfrm>
          <a:prstGeom prst="rect">
            <a:avLst/>
          </a:prstGeom>
        </p:spPr>
      </p:pic>
    </p:spTree>
    <p:extLst>
      <p:ext uri="{BB962C8B-B14F-4D97-AF65-F5344CB8AC3E}">
        <p14:creationId xmlns:p14="http://schemas.microsoft.com/office/powerpoint/2010/main" val="4213371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with me, four at home’</a:t>
            </a:r>
          </a:p>
        </p:txBody>
      </p:sp>
      <p:sp>
        <p:nvSpPr>
          <p:cNvPr id="50179" name="Rectangle 3"/>
          <p:cNvSpPr>
            <a:spLocks noGrp="1" noChangeArrowheads="1"/>
          </p:cNvSpPr>
          <p:nvPr>
            <p:ph idx="1"/>
          </p:nvPr>
        </p:nvSpPr>
        <p:spPr>
          <a:xfrm>
            <a:off x="-225110" y="1196752"/>
            <a:ext cx="4840654" cy="5661248"/>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Accuracy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Fluency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sp>
        <p:nvSpPr>
          <p:cNvPr id="3" name="Rectangle 2"/>
          <p:cNvSpPr/>
          <p:nvPr/>
        </p:nvSpPr>
        <p:spPr>
          <a:xfrm>
            <a:off x="4763589" y="1931015"/>
            <a:ext cx="6096000" cy="3416320"/>
          </a:xfrm>
          <a:prstGeom prst="rect">
            <a:avLst/>
          </a:prstGeom>
        </p:spPr>
        <p:txBody>
          <a:bodyPr>
            <a:spAutoFit/>
          </a:bodyPr>
          <a:lstStyle/>
          <a:p>
            <a:r>
              <a:rPr lang="en-GB" sz="3600" dirty="0">
                <a:latin typeface="Century Gothic" panose="020B0502020202020204" pitchFamily="34" charset="0"/>
              </a:rPr>
              <a:t>Read the same stories aloud </a:t>
            </a:r>
            <a:r>
              <a:rPr lang="en-GB" sz="3600" b="1" dirty="0">
                <a:latin typeface="Century Gothic" panose="020B0502020202020204" pitchFamily="34" charset="0"/>
              </a:rPr>
              <a:t>again and again</a:t>
            </a:r>
            <a:r>
              <a:rPr lang="en-GB" sz="3600" dirty="0">
                <a:latin typeface="Century Gothic" panose="020B0502020202020204" pitchFamily="34" charset="0"/>
              </a:rPr>
              <a:t/>
            </a:r>
            <a:br>
              <a:rPr lang="en-GB" sz="3600" dirty="0">
                <a:latin typeface="Century Gothic" panose="020B0502020202020204" pitchFamily="34" charset="0"/>
              </a:rPr>
            </a:br>
            <a:r>
              <a:rPr lang="en-GB" sz="3600" dirty="0">
                <a:latin typeface="Century Gothic" panose="020B0502020202020204" pitchFamily="34" charset="0"/>
              </a:rPr>
              <a:t>Read with enthusiasm – love each story</a:t>
            </a:r>
            <a:br>
              <a:rPr lang="en-GB" sz="3600" dirty="0">
                <a:latin typeface="Century Gothic" panose="020B0502020202020204" pitchFamily="34" charset="0"/>
              </a:rPr>
            </a:br>
            <a:r>
              <a:rPr lang="en-GB" sz="3600" dirty="0">
                <a:latin typeface="Century Gothic" panose="020B0502020202020204" pitchFamily="34" charset="0"/>
              </a:rPr>
              <a:t>Use a range of vocabulary with your child.</a:t>
            </a:r>
            <a:endParaRPr lang="en-GB" sz="3600" dirty="0"/>
          </a:p>
        </p:txBody>
      </p:sp>
    </p:spTree>
    <p:extLst>
      <p:ext uri="{BB962C8B-B14F-4D97-AF65-F5344CB8AC3E}">
        <p14:creationId xmlns:p14="http://schemas.microsoft.com/office/powerpoint/2010/main" val="31949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30" y="260649"/>
            <a:ext cx="8712967" cy="864096"/>
          </a:xfrm>
        </p:spPr>
        <p:txBody>
          <a:bodyPr>
            <a:normAutofit fontScale="90000"/>
          </a:bodyPr>
          <a:lstStyle/>
          <a:p>
            <a:r>
              <a:rPr lang="en-US" dirty="0"/>
              <a:t>Which books will children bring home?</a:t>
            </a:r>
          </a:p>
        </p:txBody>
      </p:sp>
      <p:grpSp>
        <p:nvGrpSpPr>
          <p:cNvPr id="16" name="Group 15"/>
          <p:cNvGrpSpPr/>
          <p:nvPr/>
        </p:nvGrpSpPr>
        <p:grpSpPr>
          <a:xfrm>
            <a:off x="9005212" y="2531866"/>
            <a:ext cx="1484521" cy="1722762"/>
            <a:chOff x="6340708" y="2209677"/>
            <a:chExt cx="2227243" cy="2752317"/>
          </a:xfrm>
        </p:grpSpPr>
        <p:pic>
          <p:nvPicPr>
            <p:cNvPr id="17" name="Picture 29" descr="http://jeannewillis.com/Book%20Covers/CottonwoolCol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18" name="Group 17"/>
            <p:cNvGrpSpPr/>
            <p:nvPr/>
          </p:nvGrpSpPr>
          <p:grpSpPr>
            <a:xfrm>
              <a:off x="6340708" y="2209677"/>
              <a:ext cx="2227243" cy="2147017"/>
              <a:chOff x="6340708" y="2209677"/>
              <a:chExt cx="2227243" cy="2147017"/>
            </a:xfrm>
          </p:grpSpPr>
          <p:pic>
            <p:nvPicPr>
              <p:cNvPr id="19" name="Picture 30" descr="MonkeyandPand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20" name="Picture 34" descr="TimeofLi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21" name="Picture 28" descr="The Worst Prince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22" name="Picture 27" descr="http://img1.fantasticfiction.co.uk/images/h4/h2050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8"/>
          <a:stretch>
            <a:fillRect/>
          </a:stretch>
        </p:blipFill>
        <p:spPr>
          <a:xfrm>
            <a:off x="6721101" y="2685421"/>
            <a:ext cx="1821604" cy="1275123"/>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8351900" y="2672148"/>
            <a:ext cx="747320" cy="1446550"/>
          </a:xfrm>
          <a:prstGeom prst="rect">
            <a:avLst/>
          </a:prstGeom>
          <a:noFill/>
        </p:spPr>
        <p:txBody>
          <a:bodyPr wrap="none" rtlCol="0">
            <a:spAutoFit/>
          </a:bodyPr>
          <a:lstStyle/>
          <a:p>
            <a:r>
              <a:rPr lang="en-US" sz="8800" dirty="0">
                <a:solidFill>
                  <a:srgbClr val="5A5A5A"/>
                </a:solidFill>
              </a:rPr>
              <a:t>+</a:t>
            </a:r>
            <a:endParaRPr lang="en-US" dirty="0">
              <a:solidFill>
                <a:srgbClr val="5A5A5A"/>
              </a:solidFill>
            </a:endParaRPr>
          </a:p>
        </p:txBody>
      </p:sp>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9"/>
          <a:stretch>
            <a:fillRect/>
          </a:stretch>
        </p:blipFill>
        <p:spPr>
          <a:xfrm>
            <a:off x="1847530" y="3805720"/>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id="{D33D07F8-97D8-7842-B1CC-0EC7FF9231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91085" y="2282105"/>
            <a:ext cx="1785345" cy="1209588"/>
          </a:xfrm>
          <a:prstGeom prst="rect">
            <a:avLst/>
          </a:prstGeom>
        </p:spPr>
      </p:pic>
      <p:pic>
        <p:nvPicPr>
          <p:cNvPr id="27" name="Picture 26">
            <a:extLst>
              <a:ext uri="{FF2B5EF4-FFF2-40B4-BE49-F238E27FC236}">
                <a16:creationId xmlns:a16="http://schemas.microsoft.com/office/drawing/2014/main" id="{48630B1F-9E67-6F47-B76A-D42C326C1B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0580" y="2320581"/>
            <a:ext cx="1891294" cy="1322155"/>
          </a:xfrm>
          <a:prstGeom prst="rect">
            <a:avLst/>
          </a:prstGeom>
        </p:spPr>
      </p:pic>
      <p:sp>
        <p:nvSpPr>
          <p:cNvPr id="4" name="TextBox 3"/>
          <p:cNvSpPr txBox="1"/>
          <p:nvPr/>
        </p:nvSpPr>
        <p:spPr>
          <a:xfrm>
            <a:off x="1454330" y="1489584"/>
            <a:ext cx="8821783" cy="830997"/>
          </a:xfrm>
          <a:prstGeom prst="rect">
            <a:avLst/>
          </a:prstGeom>
          <a:noFill/>
        </p:spPr>
        <p:txBody>
          <a:bodyPr wrap="square" rtlCol="0">
            <a:spAutoFit/>
          </a:bodyPr>
          <a:lstStyle/>
          <a:p>
            <a:r>
              <a:rPr lang="en-GB" sz="4800" b="1" u="sng" dirty="0" smtClean="0">
                <a:latin typeface="Century Gothic" panose="020B0502020202020204" pitchFamily="34" charset="0"/>
              </a:rPr>
              <a:t>School </a:t>
            </a:r>
            <a:r>
              <a:rPr lang="en-GB" sz="4800" dirty="0" smtClean="0">
                <a:latin typeface="Century Gothic" panose="020B0502020202020204" pitchFamily="34" charset="0"/>
              </a:rPr>
              <a:t>                         </a:t>
            </a:r>
            <a:r>
              <a:rPr lang="en-GB" sz="4800" b="1" u="sng" dirty="0" smtClean="0">
                <a:latin typeface="Century Gothic" panose="020B0502020202020204" pitchFamily="34" charset="0"/>
              </a:rPr>
              <a:t> Home</a:t>
            </a:r>
            <a:endParaRPr lang="en-GB" sz="4800" b="1" u="sng" dirty="0">
              <a:latin typeface="Century Gothic" panose="020B0502020202020204" pitchFamily="34" charset="0"/>
            </a:endParaRPr>
          </a:p>
        </p:txBody>
      </p:sp>
      <p:sp>
        <p:nvSpPr>
          <p:cNvPr id="5" name="TextBox 4"/>
          <p:cNvSpPr txBox="1"/>
          <p:nvPr/>
        </p:nvSpPr>
        <p:spPr>
          <a:xfrm>
            <a:off x="6637630" y="4396289"/>
            <a:ext cx="5921829" cy="923330"/>
          </a:xfrm>
          <a:prstGeom prst="rect">
            <a:avLst/>
          </a:prstGeom>
          <a:noFill/>
        </p:spPr>
        <p:txBody>
          <a:bodyPr wrap="square" rtlCol="0">
            <a:spAutoFit/>
          </a:bodyPr>
          <a:lstStyle/>
          <a:p>
            <a:r>
              <a:rPr lang="en-GB" dirty="0" err="1" smtClean="0">
                <a:latin typeface="Century Gothic" panose="020B0502020202020204" pitchFamily="34" charset="0"/>
              </a:rPr>
              <a:t>Bookbag</a:t>
            </a:r>
            <a:r>
              <a:rPr lang="en-GB" dirty="0" smtClean="0">
                <a:latin typeface="Century Gothic" panose="020B0502020202020204" pitchFamily="34" charset="0"/>
              </a:rPr>
              <a:t> book               Reading for pleasure</a:t>
            </a:r>
          </a:p>
          <a:p>
            <a:endParaRPr lang="en-GB" dirty="0">
              <a:latin typeface="Century Gothic" panose="020B0502020202020204" pitchFamily="34" charset="0"/>
            </a:endParaRPr>
          </a:p>
          <a:p>
            <a:r>
              <a:rPr lang="en-GB" dirty="0" smtClean="0">
                <a:latin typeface="Century Gothic" panose="020B0502020202020204" pitchFamily="34" charset="0"/>
              </a:rPr>
              <a:t>Read TO you                     Read WITH you</a:t>
            </a:r>
            <a:endParaRPr lang="en-GB" dirty="0">
              <a:latin typeface="Century Gothic" panose="020B0502020202020204" pitchFamily="34" charset="0"/>
            </a:endParaRPr>
          </a:p>
        </p:txBody>
      </p:sp>
    </p:spTree>
    <p:extLst>
      <p:ext uri="{BB962C8B-B14F-4D97-AF65-F5344CB8AC3E}">
        <p14:creationId xmlns:p14="http://schemas.microsoft.com/office/powerpoint/2010/main" val="260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pic>
        <p:nvPicPr>
          <p:cNvPr id="5" name="Content Placeholder 4">
            <a:extLst>
              <a:ext uri="{FF2B5EF4-FFF2-40B4-BE49-F238E27FC236}">
                <a16:creationId xmlns:a16="http://schemas.microsoft.com/office/drawing/2014/main" id="{6F4A43B0-25A7-0949-9BF1-25899EF55725}"/>
              </a:ext>
            </a:extLst>
          </p:cNvPr>
          <p:cNvPicPr>
            <a:picLocks noGrp="1" noChangeAspect="1"/>
          </p:cNvPicPr>
          <p:nvPr>
            <p:ph idx="1"/>
          </p:nvPr>
        </p:nvPicPr>
        <p:blipFill>
          <a:blip r:embed="rId3"/>
          <a:stretch>
            <a:fillRect/>
          </a:stretch>
        </p:blipFill>
        <p:spPr>
          <a:xfrm>
            <a:off x="2716266" y="1317247"/>
            <a:ext cx="6759469" cy="4904277"/>
          </a:xfrm>
        </p:spPr>
      </p:pic>
    </p:spTree>
    <p:extLst>
      <p:ext uri="{BB962C8B-B14F-4D97-AF65-F5344CB8AC3E}">
        <p14:creationId xmlns:p14="http://schemas.microsoft.com/office/powerpoint/2010/main" val="2038310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not letter names</a:t>
            </a:r>
          </a:p>
          <a:p>
            <a:pPr marL="514350" indent="-514350">
              <a:buFont typeface="+mj-lt"/>
              <a:buAutoNum type="arabicPeriod"/>
            </a:pPr>
            <a:r>
              <a:rPr lang="en-US" dirty="0"/>
              <a:t>Use Fred Talk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20951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http://www.ruthmiskin.com/en/parents/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24858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other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3900609" y="2305616"/>
            <a:ext cx="3768980"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p>
        </p:txBody>
      </p:sp>
    </p:spTree>
    <p:extLst>
      <p:ext uri="{BB962C8B-B14F-4D97-AF65-F5344CB8AC3E}">
        <p14:creationId xmlns:p14="http://schemas.microsoft.com/office/powerpoint/2010/main" val="82909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E9270-5448-064E-9750-40A084A21E45}"/>
              </a:ext>
            </a:extLst>
          </p:cNvPr>
          <p:cNvSpPr/>
          <p:nvPr/>
        </p:nvSpPr>
        <p:spPr>
          <a:xfrm>
            <a:off x="1924930" y="1213637"/>
            <a:ext cx="8342141" cy="2406813"/>
          </a:xfrm>
          <a:prstGeom prst="rect">
            <a:avLst/>
          </a:prstGeom>
        </p:spPr>
        <p:txBody>
          <a:bodyPr wrap="square">
            <a:sp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pPr algn="r">
              <a:lnSpc>
                <a:spcPct val="80000"/>
              </a:lnSpc>
            </a:pPr>
            <a:r>
              <a:rPr lang="en-US" sz="2800" i="1" dirty="0">
                <a:solidFill>
                  <a:schemeClr val="tx2"/>
                </a:solidFill>
                <a:latin typeface="Arial" charset="0"/>
              </a:rPr>
              <a:t>Michael Morpurg</a:t>
            </a:r>
            <a:r>
              <a:rPr lang="en-US" sz="2800" i="1" dirty="0">
                <a:latin typeface="Arial" charset="0"/>
              </a:rPr>
              <a:t>o</a:t>
            </a:r>
            <a:endParaRPr lang="en-US" sz="2800" dirty="0"/>
          </a:p>
        </p:txBody>
      </p:sp>
    </p:spTree>
    <p:extLst>
      <p:ext uri="{BB962C8B-B14F-4D97-AF65-F5344CB8AC3E}">
        <p14:creationId xmlns:p14="http://schemas.microsoft.com/office/powerpoint/2010/main" val="513279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37" y="260649"/>
            <a:ext cx="8712959" cy="864096"/>
          </a:xfrm>
        </p:spPr>
        <p:txBody>
          <a:bodyPr/>
          <a:lstStyle/>
          <a:p>
            <a:r>
              <a:rPr lang="en-US" dirty="0"/>
              <a:t>Read Write Inc. Phonics daily lessons</a:t>
            </a:r>
          </a:p>
        </p:txBody>
      </p:sp>
      <p:grpSp>
        <p:nvGrpSpPr>
          <p:cNvPr id="34" name="Group 33"/>
          <p:cNvGrpSpPr/>
          <p:nvPr/>
        </p:nvGrpSpPr>
        <p:grpSpPr>
          <a:xfrm>
            <a:off x="4502754" y="2413291"/>
            <a:ext cx="1964910" cy="1008112"/>
            <a:chOff x="4814870" y="1776823"/>
            <a:chExt cx="3618366" cy="1856429"/>
          </a:xfrm>
        </p:grpSpPr>
        <p:pic>
          <p:nvPicPr>
            <p:cNvPr id="30" name="Picture 29"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31" name="Picture 30" descr="Screen Shot 2016-04-13 at 10.33.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2" name="Picture 31" descr="Screen Shot 2016-04-13 at 10.33.5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grpSp>
        <p:nvGrpSpPr>
          <p:cNvPr id="59" name="Group 58"/>
          <p:cNvGrpSpPr/>
          <p:nvPr/>
        </p:nvGrpSpPr>
        <p:grpSpPr>
          <a:xfrm>
            <a:off x="7107817" y="1736247"/>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8" name="Picture 7" descr="flashcard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45571" y="1446761"/>
            <a:ext cx="1683972" cy="1656184"/>
          </a:xfrm>
          <a:prstGeom prst="rect">
            <a:avLst/>
          </a:prstGeom>
        </p:spPr>
      </p:pic>
      <p:grpSp>
        <p:nvGrpSpPr>
          <p:cNvPr id="33" name="Group 32"/>
          <p:cNvGrpSpPr/>
          <p:nvPr/>
        </p:nvGrpSpPr>
        <p:grpSpPr>
          <a:xfrm>
            <a:off x="3110133" y="4437112"/>
            <a:ext cx="4968552" cy="1739614"/>
            <a:chOff x="2123728" y="4077072"/>
            <a:chExt cx="4968552" cy="1739614"/>
          </a:xfrm>
        </p:grpSpPr>
        <p:grpSp>
          <p:nvGrpSpPr>
            <p:cNvPr id="40" name="Group 39"/>
            <p:cNvGrpSpPr/>
            <p:nvPr/>
          </p:nvGrpSpPr>
          <p:grpSpPr>
            <a:xfrm>
              <a:off x="2123728" y="4077072"/>
              <a:ext cx="4968552" cy="1739614"/>
              <a:chOff x="4083072" y="2063856"/>
              <a:chExt cx="3983851" cy="1515444"/>
            </a:xfrm>
          </p:grpSpPr>
          <p:grpSp>
            <p:nvGrpSpPr>
              <p:cNvPr id="42" name="Group 41"/>
              <p:cNvGrpSpPr/>
              <p:nvPr/>
            </p:nvGrpSpPr>
            <p:grpSpPr>
              <a:xfrm>
                <a:off x="4083072" y="2239125"/>
                <a:ext cx="3259221" cy="1340175"/>
                <a:chOff x="5314952" y="2543404"/>
                <a:chExt cx="3259221" cy="1340175"/>
              </a:xfrm>
            </p:grpSpPr>
            <p:pic>
              <p:nvPicPr>
                <p:cNvPr id="44" name="Picture 30" descr="MonkeyandPanda.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603198" y="2605814"/>
                  <a:ext cx="970975" cy="1277765"/>
                </a:xfrm>
                <a:prstGeom prst="rect">
                  <a:avLst/>
                </a:prstGeom>
                <a:noFill/>
                <a:ln w="9525">
                  <a:noFill/>
                  <a:miter lim="800000"/>
                  <a:headEnd/>
                  <a:tailEnd/>
                </a:ln>
              </p:spPr>
            </p:pic>
            <p:pic>
              <p:nvPicPr>
                <p:cNvPr id="45" name="Picture 28" descr="The Worst Princes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970013" y="2793431"/>
                  <a:ext cx="906664" cy="1058478"/>
                </a:xfrm>
                <a:prstGeom prst="rect">
                  <a:avLst/>
                </a:prstGeom>
                <a:noFill/>
                <a:ln w="9525">
                  <a:noFill/>
                  <a:miter lim="800000"/>
                  <a:headEnd/>
                  <a:tailEnd/>
                </a:ln>
              </p:spPr>
            </p:pic>
            <p:pic>
              <p:nvPicPr>
                <p:cNvPr id="46" name="Picture 27" descr="http://img1.fantasticfiction.co.uk/images/h4/h20507.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rot="21135612">
                  <a:off x="5314952" y="2543404"/>
                  <a:ext cx="933021" cy="1227160"/>
                </a:xfrm>
                <a:prstGeom prst="rect">
                  <a:avLst/>
                </a:prstGeom>
                <a:noFill/>
                <a:ln w="9525">
                  <a:noFill/>
                  <a:miter lim="800000"/>
                  <a:headEnd/>
                  <a:tailEnd/>
                </a:ln>
              </p:spPr>
            </p:pic>
          </p:grpSp>
          <p:pic>
            <p:nvPicPr>
              <p:cNvPr id="43" name="Picture 4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701327">
                <a:off x="7276576" y="2063856"/>
                <a:ext cx="790347" cy="1153840"/>
              </a:xfrm>
              <a:prstGeom prst="rect">
                <a:avLst/>
              </a:prstGeom>
            </p:spPr>
          </p:pic>
        </p:grpSp>
        <p:pic>
          <p:nvPicPr>
            <p:cNvPr id="41" name="Picture 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1048240">
              <a:off x="3173538" y="4590966"/>
              <a:ext cx="1168939" cy="937099"/>
            </a:xfrm>
            <a:prstGeom prst="rect">
              <a:avLst/>
            </a:prstGeom>
          </p:spPr>
        </p:pic>
      </p:grpSp>
      <p:grpSp>
        <p:nvGrpSpPr>
          <p:cNvPr id="47" name="Group 46"/>
          <p:cNvGrpSpPr/>
          <p:nvPr/>
        </p:nvGrpSpPr>
        <p:grpSpPr>
          <a:xfrm>
            <a:off x="7471865" y="2903643"/>
            <a:ext cx="2443877" cy="948102"/>
            <a:chOff x="1763688" y="5157192"/>
            <a:chExt cx="3816424" cy="1340768"/>
          </a:xfrm>
        </p:grpSpPr>
        <p:pic>
          <p:nvPicPr>
            <p:cNvPr id="48" name="Picture 47" descr="837404_GW_BK1_CVR.pd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spTree>
    <p:extLst>
      <p:ext uri="{BB962C8B-B14F-4D97-AF65-F5344CB8AC3E}">
        <p14:creationId xmlns:p14="http://schemas.microsoft.com/office/powerpoint/2010/main" val="237832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847529" y="260649"/>
            <a:ext cx="7478713" cy="864095"/>
          </a:xfrm>
          <a:prstGeom prst="rect">
            <a:avLst/>
          </a:prstGeom>
          <a:noFill/>
          <a:ln>
            <a:noFill/>
          </a:ln>
        </p:spPr>
        <p:txBody>
          <a:bodyPr vert="horz" lIns="91425" tIns="45700" rIns="91425" bIns="45700" rtlCol="0" anchor="b" anchorCtr="0">
            <a:noAutofit/>
          </a:bodyPr>
          <a:lstStyle/>
          <a:p>
            <a:pPr>
              <a:spcBef>
                <a:spcPts val="0"/>
              </a:spcBef>
              <a:buSzPct val="25000"/>
            </a:pPr>
            <a:r>
              <a:rPr lang="en-US" sz="3000" b="1"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1847528" y="1196752"/>
            <a:ext cx="8639174" cy="5040559"/>
          </a:xfrm>
          <a:prstGeom prst="rect">
            <a:avLst/>
          </a:prstGeom>
          <a:noFill/>
          <a:ln>
            <a:noFill/>
          </a:ln>
        </p:spPr>
        <p:txBody>
          <a:bodyPr vert="horz" lIns="91425" tIns="45700" rIns="91425" bIns="45700" rtlCol="0" anchor="t" anchorCtr="0">
            <a:noAutofit/>
          </a:bodyPr>
          <a:lstStyle/>
          <a:p>
            <a:pPr marL="0" indent="0">
              <a:spcBef>
                <a:spcPts val="640"/>
              </a:spcBef>
              <a:buSzPct val="25000"/>
              <a:buNone/>
            </a:pPr>
            <a:r>
              <a:rPr lang="en-US" sz="3200" dirty="0" smtClean="0">
                <a:solidFill>
                  <a:schemeClr val="dk2"/>
                </a:solidFill>
                <a:latin typeface="Arial"/>
                <a:ea typeface="Arial"/>
                <a:cs typeface="Arial"/>
                <a:sym typeface="Arial"/>
              </a:rPr>
              <a:t>Sounds    </a:t>
            </a:r>
            <a:r>
              <a:rPr lang="en-US" sz="3200" dirty="0" err="1" smtClean="0">
                <a:solidFill>
                  <a:schemeClr val="dk2"/>
                </a:solidFill>
                <a:latin typeface="Arial"/>
                <a:ea typeface="Arial"/>
                <a:cs typeface="Arial"/>
                <a:sym typeface="Arial"/>
              </a:rPr>
              <a:t>eg</a:t>
            </a:r>
            <a:r>
              <a:rPr lang="en-US" sz="3200" dirty="0" smtClean="0">
                <a:solidFill>
                  <a:schemeClr val="dk2"/>
                </a:solidFill>
                <a:latin typeface="Arial"/>
                <a:ea typeface="Arial"/>
                <a:cs typeface="Arial"/>
                <a:sym typeface="Arial"/>
              </a:rPr>
              <a:t> ow- blow the snow.    </a:t>
            </a:r>
          </a:p>
          <a:p>
            <a:pPr marL="0" indent="0">
              <a:spcBef>
                <a:spcPts val="640"/>
              </a:spcBef>
              <a:buSzPct val="25000"/>
              <a:buNone/>
            </a:pPr>
            <a:r>
              <a:rPr lang="en-US" sz="3200" dirty="0">
                <a:solidFill>
                  <a:schemeClr val="dk2"/>
                </a:solidFill>
                <a:latin typeface="Arial"/>
                <a:ea typeface="Arial"/>
                <a:cs typeface="Arial"/>
                <a:sym typeface="Arial"/>
              </a:rPr>
              <a:t> </a:t>
            </a:r>
            <a:r>
              <a:rPr lang="en-US" sz="3200" dirty="0" smtClean="0">
                <a:solidFill>
                  <a:schemeClr val="dk2"/>
                </a:solidFill>
                <a:latin typeface="Arial"/>
                <a:ea typeface="Arial"/>
                <a:cs typeface="Arial"/>
                <a:sym typeface="Arial"/>
              </a:rPr>
              <a:t>                    ow- brown cow.  </a:t>
            </a:r>
            <a:endParaRPr lang="en-US" sz="3200" dirty="0">
              <a:solidFill>
                <a:schemeClr val="dk2"/>
              </a:solidFill>
              <a:latin typeface="Arial"/>
              <a:ea typeface="Arial"/>
              <a:cs typeface="Arial"/>
              <a:sym typeface="Arial"/>
            </a:endParaRPr>
          </a:p>
          <a:p>
            <a:pPr marL="0" indent="0">
              <a:spcBef>
                <a:spcPts val="640"/>
              </a:spcBef>
              <a:buSzPct val="25000"/>
              <a:buNone/>
            </a:pPr>
            <a:endParaRPr sz="3200" dirty="0">
              <a:solidFill>
                <a:schemeClr val="dk2"/>
              </a:solidFill>
              <a:latin typeface="Arial"/>
              <a:ea typeface="Arial"/>
              <a:cs typeface="Arial"/>
              <a:sym typeface="Arial"/>
            </a:endParaRPr>
          </a:p>
          <a:p>
            <a:pPr marL="0" indent="0">
              <a:spcBef>
                <a:spcPts val="640"/>
              </a:spcBef>
              <a:buSzPct val="25000"/>
              <a:buNone/>
            </a:pPr>
            <a:r>
              <a:rPr lang="en-US" sz="3200" dirty="0" smtClean="0">
                <a:solidFill>
                  <a:schemeClr val="dk2"/>
                </a:solidFill>
                <a:latin typeface="Arial"/>
                <a:ea typeface="Arial"/>
                <a:cs typeface="Arial"/>
                <a:sym typeface="Arial"/>
              </a:rPr>
              <a:t>Graphemes (spellings) – ow </a:t>
            </a:r>
            <a:endParaRPr lang="en-US" sz="3200"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2636867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a:xfrm>
            <a:off x="838200" y="1825625"/>
            <a:ext cx="6085114" cy="4351338"/>
          </a:xfrm>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pic>
        <p:nvPicPr>
          <p:cNvPr id="4" name="Picture 3"/>
          <p:cNvPicPr>
            <a:picLocks noChangeAspect="1"/>
          </p:cNvPicPr>
          <p:nvPr/>
        </p:nvPicPr>
        <p:blipFill>
          <a:blip r:embed="rId3"/>
          <a:stretch>
            <a:fillRect/>
          </a:stretch>
        </p:blipFill>
        <p:spPr>
          <a:xfrm>
            <a:off x="6671990" y="456111"/>
            <a:ext cx="4543425" cy="6172200"/>
          </a:xfrm>
          <a:prstGeom prst="rect">
            <a:avLst/>
          </a:prstGeom>
        </p:spPr>
      </p:pic>
    </p:spTree>
    <p:extLst>
      <p:ext uri="{BB962C8B-B14F-4D97-AF65-F5344CB8AC3E}">
        <p14:creationId xmlns:p14="http://schemas.microsoft.com/office/powerpoint/2010/main" val="13964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a:spcBef>
                <a:spcPts val="0"/>
              </a:spcBef>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1946275" y="1600201"/>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2020888" y="1751014"/>
            <a:ext cx="3810000" cy="954107"/>
          </a:xfrm>
          <a:prstGeom prst="rect">
            <a:avLst/>
          </a:prstGeom>
          <a:noFill/>
          <a:ln>
            <a:noFill/>
          </a:ln>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defRPr/>
            </a:pPr>
            <a:endParaRPr lang="en-GB" sz="2800" dirty="0">
              <a:solidFill>
                <a:schemeClr val="tx2"/>
              </a:solidFill>
              <a:latin typeface="+mn-lt"/>
              <a:ea typeface="Arial Unicode MS" pitchFamily="34" charset="-128"/>
              <a:cs typeface="Arial Unicode MS" pitchFamily="34" charset="-128"/>
            </a:endParaRPr>
          </a:p>
          <a:p>
            <a:pPr eaLnBrk="1" hangingPunct="1">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2279577" y="1052736"/>
            <a:ext cx="7693517" cy="5461036"/>
          </a:xfrm>
          <a:prstGeom prst="rect">
            <a:avLst/>
          </a:prstGeom>
        </p:spPr>
      </p:pic>
      <p:sp>
        <p:nvSpPr>
          <p:cNvPr id="3" name="Rounded Rectangle 2"/>
          <p:cNvSpPr/>
          <p:nvPr/>
        </p:nvSpPr>
        <p:spPr>
          <a:xfrm>
            <a:off x="2783632" y="148478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783632" y="3140968"/>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783632" y="4725144"/>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515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847529" y="260649"/>
            <a:ext cx="7478713" cy="864095"/>
          </a:xfrm>
          <a:prstGeom prst="rect">
            <a:avLst/>
          </a:prstGeom>
          <a:noFill/>
          <a:ln>
            <a:noFill/>
          </a:ln>
        </p:spPr>
        <p:txBody>
          <a:bodyPr vert="horz" lIns="91425" tIns="45700" rIns="91425" bIns="45700" rtlCol="0" anchor="b" anchorCtr="0">
            <a:noAutofit/>
          </a:bodyPr>
          <a:lstStyle/>
          <a:p>
            <a:pPr>
              <a:spcBef>
                <a:spcPts val="0"/>
              </a:spcBef>
              <a:buSzPct val="25000"/>
            </a:pPr>
            <a:r>
              <a:rPr lang="en-US" sz="3000" b="1"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3764432" y="1309656"/>
            <a:ext cx="4320626" cy="5548345"/>
          </a:xfrm>
          <a:prstGeom prst="rect">
            <a:avLst/>
          </a:prstGeom>
        </p:spPr>
      </p:pic>
    </p:spTree>
    <p:extLst>
      <p:ext uri="{BB962C8B-B14F-4D97-AF65-F5344CB8AC3E}">
        <p14:creationId xmlns:p14="http://schemas.microsoft.com/office/powerpoint/2010/main" val="400497238"/>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Sounds + blending =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0767" y="2721513"/>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5666397" y="2911127"/>
            <a:ext cx="1065487" cy="1015663"/>
          </a:xfrm>
          <a:prstGeom prst="rect">
            <a:avLst/>
          </a:prstGeom>
          <a:noFill/>
        </p:spPr>
        <p:txBody>
          <a:bodyPr wrap="square" rtlCol="0">
            <a:spAutoFit/>
          </a:bodyPr>
          <a:lstStyle/>
          <a:p>
            <a:r>
              <a:rPr lang="en-US" sz="6000" b="1" dirty="0">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7529" y="2618531"/>
            <a:ext cx="3393707" cy="1508314"/>
          </a:xfrm>
          <a:prstGeom prst="rect">
            <a:avLst/>
          </a:prstGeom>
        </p:spPr>
      </p:pic>
    </p:spTree>
    <p:extLst>
      <p:ext uri="{BB962C8B-B14F-4D97-AF65-F5344CB8AC3E}">
        <p14:creationId xmlns:p14="http://schemas.microsoft.com/office/powerpoint/2010/main" val="23593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06557" y="2276872"/>
            <a:ext cx="5717373" cy="2664296"/>
          </a:xfrm>
        </p:spPr>
      </p:pic>
    </p:spTree>
    <p:extLst>
      <p:ext uri="{BB962C8B-B14F-4D97-AF65-F5344CB8AC3E}">
        <p14:creationId xmlns:p14="http://schemas.microsoft.com/office/powerpoint/2010/main" val="1355503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2565857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1133</Words>
  <Application>Microsoft Office PowerPoint</Application>
  <PresentationFormat>Widescreen</PresentationFormat>
  <Paragraphs>160</Paragraphs>
  <Slides>16</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MS PGothic</vt:lpstr>
      <vt:lpstr>MS PGothic</vt:lpstr>
      <vt:lpstr>游ゴシック</vt:lpstr>
      <vt:lpstr>Arial</vt:lpstr>
      <vt:lpstr>Arial Unicode MS</vt:lpstr>
      <vt:lpstr>Calibri</vt:lpstr>
      <vt:lpstr>Calibri Light</vt:lpstr>
      <vt:lpstr>Century Gothic</vt:lpstr>
      <vt:lpstr>Times New Roman</vt:lpstr>
      <vt:lpstr>Wingdings</vt:lpstr>
      <vt:lpstr>Office Theme</vt:lpstr>
      <vt:lpstr>Phonics parent meeting </vt:lpstr>
      <vt:lpstr>Read Write Inc. Phonics daily lessons</vt:lpstr>
      <vt:lpstr>What is phonics?</vt:lpstr>
      <vt:lpstr>English alphabetic code</vt:lpstr>
      <vt:lpstr>Speed Sounds Set 1 and Set 2</vt:lpstr>
      <vt:lpstr>Speed Sounds Set 3</vt:lpstr>
      <vt:lpstr>Sounds + blending = reading </vt:lpstr>
      <vt:lpstr>Fred</vt:lpstr>
      <vt:lpstr>Teach spelling using Fred Fingers</vt:lpstr>
      <vt:lpstr>‘Three with me, four at home’</vt:lpstr>
      <vt:lpstr>Which books will children bring home?</vt:lpstr>
      <vt:lpstr>Free Video Tutorials (ruthmiskin.com)</vt:lpstr>
      <vt:lpstr>What can I do?</vt:lpstr>
      <vt:lpstr>Online resources available</vt:lpstr>
      <vt:lpstr>Any other questions</vt:lpstr>
      <vt:lpstr>PowerPoint Presentation</vt:lpstr>
    </vt:vector>
  </TitlesOfParts>
  <Company>Dell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the same stories aloud again and again Read with enthusiasm – love each story Use a range of vocabulary with your child.</dc:title>
  <dc:creator>kmessenger</dc:creator>
  <cp:lastModifiedBy>kmessenger</cp:lastModifiedBy>
  <cp:revision>5</cp:revision>
  <dcterms:created xsi:type="dcterms:W3CDTF">2022-03-17T13:00:55Z</dcterms:created>
  <dcterms:modified xsi:type="dcterms:W3CDTF">2022-03-24T11:29:10Z</dcterms:modified>
</cp:coreProperties>
</file>