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65" r:id="rId4"/>
    <p:sldId id="267" r:id="rId5"/>
    <p:sldId id="268" r:id="rId6"/>
    <p:sldId id="256" r:id="rId7"/>
    <p:sldId id="264" r:id="rId8"/>
    <p:sldId id="272" r:id="rId9"/>
    <p:sldId id="270" r:id="rId10"/>
    <p:sldId id="271" r:id="rId11"/>
    <p:sldId id="273" r:id="rId12"/>
    <p:sldId id="261" r:id="rId13"/>
    <p:sldId id="258" r:id="rId14"/>
    <p:sldId id="266" r:id="rId15"/>
    <p:sldId id="269" r:id="rId16"/>
    <p:sldId id="263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72" autoAdjust="0"/>
  </p:normalViewPr>
  <p:slideViewPr>
    <p:cSldViewPr>
      <p:cViewPr>
        <p:scale>
          <a:sx n="60" d="100"/>
          <a:sy n="60" d="100"/>
        </p:scale>
        <p:origin x="-5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2F3D2-7C2C-4C76-BCF9-6287BF059726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2F6BA-6E9E-41E1-B491-0B6D769E55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PP introducing key sentences:</a:t>
            </a:r>
            <a:r>
              <a:rPr lang="en-GB" baseline="0" dirty="0" smtClean="0"/>
              <a:t> Comment-</a:t>
            </a:r>
            <a:r>
              <a:rPr lang="en-GB" baseline="0" dirty="0" err="1" smtClean="0"/>
              <a:t>tu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t’appelles</a:t>
            </a:r>
            <a:r>
              <a:rPr lang="en-GB" baseline="0" dirty="0" smtClean="0"/>
              <a:t>? Je </a:t>
            </a:r>
            <a:r>
              <a:rPr lang="en-GB" baseline="0" dirty="0" err="1" smtClean="0"/>
              <a:t>m’appelle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Quel</a:t>
            </a:r>
            <a:r>
              <a:rPr lang="en-GB" baseline="0" dirty="0" smtClean="0"/>
              <a:t> </a:t>
            </a:r>
            <a:r>
              <a:rPr lang="en-GB" sz="1200" dirty="0" err="1" smtClean="0">
                <a:latin typeface="Comic Sans MS" pitchFamily="66" charset="0"/>
              </a:rPr>
              <a:t>âge</a:t>
            </a:r>
            <a:r>
              <a:rPr lang="en-GB" sz="1200" dirty="0" smtClean="0">
                <a:latin typeface="Comic Sans MS" pitchFamily="66" charset="0"/>
              </a:rPr>
              <a:t> as – </a:t>
            </a:r>
            <a:r>
              <a:rPr lang="en-GB" sz="1200" dirty="0" err="1" smtClean="0">
                <a:latin typeface="Comic Sans MS" pitchFamily="66" charset="0"/>
              </a:rPr>
              <a:t>tu</a:t>
            </a:r>
            <a:r>
              <a:rPr lang="en-GB" sz="1200" dirty="0" smtClean="0">
                <a:latin typeface="Comic Sans MS" pitchFamily="66" charset="0"/>
              </a:rPr>
              <a:t>? </a:t>
            </a:r>
            <a:r>
              <a:rPr lang="en-GB" sz="1200" dirty="0" err="1" smtClean="0">
                <a:latin typeface="Comic Sans MS" pitchFamily="66" charset="0"/>
              </a:rPr>
              <a:t>J’ai</a:t>
            </a:r>
            <a:r>
              <a:rPr lang="en-GB" sz="1200" dirty="0" smtClean="0">
                <a:latin typeface="Comic Sans MS" pitchFamily="66" charset="0"/>
              </a:rPr>
              <a:t>... </a:t>
            </a:r>
            <a:r>
              <a:rPr lang="en-GB" sz="1200" dirty="0" err="1" smtClean="0">
                <a:latin typeface="Comic Sans MS" pitchFamily="66" charset="0"/>
              </a:rPr>
              <a:t>ans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1-2 </a:t>
            </a:r>
            <a:r>
              <a:rPr lang="en-GB" dirty="0" err="1" smtClean="0"/>
              <a:t>mins</a:t>
            </a:r>
            <a:r>
              <a:rPr lang="en-GB" dirty="0" smtClean="0"/>
              <a:t> activity on</a:t>
            </a:r>
            <a:r>
              <a:rPr lang="en-GB" baseline="0" dirty="0" smtClean="0"/>
              <a:t> their table use introduce themselves using the characters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Correction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omic Sans MS" pitchFamily="66" charset="0"/>
              </a:rPr>
              <a:t>Comment </a:t>
            </a:r>
            <a:r>
              <a:rPr lang="en-GB" sz="1200" dirty="0" err="1" smtClean="0">
                <a:latin typeface="Comic Sans MS" pitchFamily="66" charset="0"/>
              </a:rPr>
              <a:t>tu</a:t>
            </a:r>
            <a:r>
              <a:rPr lang="en-GB" sz="1200" dirty="0" smtClean="0">
                <a:latin typeface="Comic Sans MS" pitchFamily="66" charset="0"/>
              </a:rPr>
              <a:t> </a:t>
            </a:r>
            <a:r>
              <a:rPr lang="en-GB" sz="1200" dirty="0" err="1" smtClean="0">
                <a:latin typeface="Comic Sans MS" pitchFamily="66" charset="0"/>
              </a:rPr>
              <a:t>t’appelles</a:t>
            </a:r>
            <a:r>
              <a:rPr lang="en-GB" sz="1200" dirty="0" smtClean="0">
                <a:latin typeface="Comic Sans MS" pitchFamily="66" charset="0"/>
              </a:rPr>
              <a:t>?</a:t>
            </a:r>
          </a:p>
          <a:p>
            <a:pPr algn="l"/>
            <a:r>
              <a:rPr lang="en-GB" sz="1200" dirty="0" smtClean="0">
                <a:latin typeface="Comic Sans MS" pitchFamily="66" charset="0"/>
              </a:rPr>
              <a:t>Bonjour, </a:t>
            </a:r>
          </a:p>
          <a:p>
            <a:pPr algn="l"/>
            <a:r>
              <a:rPr lang="en-GB" sz="1200" dirty="0" smtClean="0">
                <a:solidFill>
                  <a:srgbClr val="00B0F0"/>
                </a:solidFill>
                <a:latin typeface="Comic Sans MS" pitchFamily="66" charset="0"/>
              </a:rPr>
              <a:t>je </a:t>
            </a:r>
            <a:r>
              <a:rPr lang="en-GB" sz="1200" dirty="0" err="1" smtClean="0">
                <a:solidFill>
                  <a:srgbClr val="00B0F0"/>
                </a:solidFill>
                <a:latin typeface="Comic Sans MS" pitchFamily="66" charset="0"/>
              </a:rPr>
              <a:t>m’appelle</a:t>
            </a:r>
            <a:r>
              <a:rPr lang="en-GB" sz="12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GB" sz="1200" dirty="0" err="1" smtClean="0">
                <a:latin typeface="Comic Sans MS" pitchFamily="66" charset="0"/>
              </a:rPr>
              <a:t>Coccinelle</a:t>
            </a:r>
            <a:endParaRPr lang="en-GB" sz="1200" dirty="0" smtClean="0"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Timed</a:t>
            </a:r>
            <a:r>
              <a:rPr lang="en-GB" baseline="0" dirty="0" smtClean="0"/>
              <a:t> quiz: 1</a:t>
            </a:r>
            <a:r>
              <a:rPr lang="en-GB" baseline="30000" dirty="0" smtClean="0"/>
              <a:t>st</a:t>
            </a:r>
            <a:r>
              <a:rPr lang="en-GB" baseline="0" dirty="0" smtClean="0"/>
              <a:t> to write all the sentences on a MWB wins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Je </a:t>
            </a:r>
            <a:r>
              <a:rPr lang="en-GB" dirty="0" err="1" smtClean="0"/>
              <a:t>m’appelle</a:t>
            </a:r>
            <a:r>
              <a:rPr lang="en-GB" dirty="0" smtClean="0"/>
              <a:t> (4:02)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1,3,6,9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Even numbers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dirty="0" smtClean="0"/>
              <a:t>In pairs use</a:t>
            </a:r>
            <a:r>
              <a:rPr lang="en-GB" baseline="0" dirty="0" smtClean="0"/>
              <a:t> questions and number to talk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MWB: T says numbers in </a:t>
            </a:r>
            <a:r>
              <a:rPr lang="en-GB" baseline="0" dirty="0" err="1" smtClean="0"/>
              <a:t>french</a:t>
            </a:r>
            <a:r>
              <a:rPr lang="en-GB" baseline="0" dirty="0" smtClean="0"/>
              <a:t> pupils write them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Noughts &amp; crosses Pupils says numbers and cross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F155-B72B-4B95-AD7E-5D78B786C64E}" type="datetimeFigureOut">
              <a:rPr lang="en-GB" smtClean="0"/>
              <a:pPr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w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h9oDnNKVG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school.discovery.com/clipart/clip/big_bookworm_color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.discovery.com/clipart/clip/big_bookworm_color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e_aFZR3xQ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410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644900"/>
            <a:ext cx="24034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260648"/>
            <a:ext cx="7199312" cy="2808287"/>
          </a:xfrm>
          <a:prstGeom prst="wedgeEllipseCallout">
            <a:avLst>
              <a:gd name="adj1" fmla="val -2723"/>
              <a:gd name="adj2" fmla="val 78170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4400" dirty="0" smtClean="0">
              <a:latin typeface="Comic Sans MS" pitchFamily="66" charset="0"/>
            </a:endParaRPr>
          </a:p>
          <a:p>
            <a:pPr algn="ctr"/>
            <a:r>
              <a:rPr lang="en-GB" sz="4400" dirty="0" smtClean="0">
                <a:latin typeface="Comic Sans MS" pitchFamily="66" charset="0"/>
              </a:rPr>
              <a:t>Je me </a:t>
            </a:r>
            <a:r>
              <a:rPr lang="en-GB" sz="4400" dirty="0" err="1" smtClean="0">
                <a:latin typeface="Comic Sans MS" pitchFamily="66" charset="0"/>
              </a:rPr>
              <a:t>présente</a:t>
            </a:r>
            <a:r>
              <a:rPr lang="en-GB" sz="44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18063"/>
            <a:ext cx="572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980728"/>
            <a:ext cx="3024336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un</a:t>
            </a:r>
          </a:p>
          <a:p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deux</a:t>
            </a:r>
          </a:p>
          <a:p>
            <a:r>
              <a:rPr lang="fr-FR" sz="3600" dirty="0" smtClean="0">
                <a:solidFill>
                  <a:srgbClr val="92D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trois</a:t>
            </a:r>
          </a:p>
          <a:p>
            <a:r>
              <a:rPr lang="fr-FR" sz="3600" dirty="0" smtClean="0">
                <a:solidFill>
                  <a:srgbClr val="00B0F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quatre</a:t>
            </a:r>
          </a:p>
          <a:p>
            <a:r>
              <a:rPr lang="fr-FR" sz="3600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cinq</a:t>
            </a:r>
          </a:p>
          <a:p>
            <a:r>
              <a:rPr lang="fr-FR" sz="3600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six</a:t>
            </a:r>
          </a:p>
          <a:p>
            <a:r>
              <a:rPr lang="fr-FR" sz="3600" dirty="0" smtClean="0">
                <a:solidFill>
                  <a:srgbClr val="F9399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sept</a:t>
            </a:r>
          </a:p>
          <a:p>
            <a:r>
              <a:rPr lang="fr-FR" sz="36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huit</a:t>
            </a:r>
          </a:p>
          <a:p>
            <a:r>
              <a:rPr lang="fr-FR" sz="3600" dirty="0" smtClean="0">
                <a:solidFill>
                  <a:srgbClr val="98480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neuf</a:t>
            </a:r>
          </a:p>
          <a:p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dix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33265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Write the missing numbers.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4108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645024"/>
            <a:ext cx="24034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260648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3200" dirty="0" err="1" smtClean="0">
                <a:latin typeface="Comic Sans MS" pitchFamily="66" charset="0"/>
              </a:rPr>
              <a:t>Quelle</a:t>
            </a:r>
            <a:r>
              <a:rPr lang="en-GB" sz="3200" dirty="0" smtClean="0">
                <a:latin typeface="Comic Sans MS" pitchFamily="66" charset="0"/>
              </a:rPr>
              <a:t> </a:t>
            </a:r>
            <a:r>
              <a:rPr lang="en-GB" sz="3200" dirty="0" err="1" smtClean="0">
                <a:latin typeface="Comic Sans MS" pitchFamily="66" charset="0"/>
              </a:rPr>
              <a:t>âge</a:t>
            </a:r>
            <a:r>
              <a:rPr lang="en-GB" sz="3200" dirty="0" smtClean="0">
                <a:latin typeface="Comic Sans MS" pitchFamily="66" charset="0"/>
              </a:rPr>
              <a:t> as – </a:t>
            </a:r>
            <a:r>
              <a:rPr lang="en-GB" sz="3200" dirty="0" err="1" smtClean="0">
                <a:latin typeface="Comic Sans MS" pitchFamily="66" charset="0"/>
              </a:rPr>
              <a:t>tu</a:t>
            </a:r>
            <a:r>
              <a:rPr lang="en-GB" sz="3200" dirty="0" smtClean="0">
                <a:latin typeface="Comic Sans MS" pitchFamily="66" charset="0"/>
              </a:rPr>
              <a:t>?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4" name="Picture 4" descr="Simp_b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1944216" cy="252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563888" y="2132856"/>
            <a:ext cx="4248472" cy="1584176"/>
          </a:xfrm>
          <a:prstGeom prst="wedgeEllipseCallout">
            <a:avLst>
              <a:gd name="adj1" fmla="val 6757"/>
              <a:gd name="adj2" fmla="val 874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err="1" smtClean="0">
                <a:latin typeface="Comic Sans MS" pitchFamily="66" charset="0"/>
              </a:rPr>
              <a:t>J’ai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neuf</a:t>
            </a:r>
            <a:r>
              <a:rPr lang="en-GB" sz="2800" dirty="0" smtClean="0">
                <a:latin typeface="Comic Sans MS" pitchFamily="66" charset="0"/>
              </a:rPr>
              <a:t> ans.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410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224"/>
            <a:ext cx="102103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gifts.ie/images/400-118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2088232" cy="208823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9512" y="0"/>
            <a:ext cx="4248472" cy="15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 smtClean="0">
                <a:latin typeface="Comic Sans MS" pitchFamily="66" charset="0"/>
              </a:rPr>
              <a:t>Quel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  <a:cs typeface="Arial"/>
              </a:rPr>
              <a:t>âge</a:t>
            </a:r>
            <a:r>
              <a:rPr lang="en-US" sz="4000" dirty="0" smtClean="0">
                <a:latin typeface="Comic Sans MS" pitchFamily="66" charset="0"/>
                <a:cs typeface="Arial"/>
              </a:rPr>
              <a:t> as-</a:t>
            </a:r>
            <a:r>
              <a:rPr lang="en-US" sz="4000" dirty="0" err="1" smtClean="0">
                <a:latin typeface="Comic Sans MS" pitchFamily="66" charset="0"/>
                <a:cs typeface="Arial"/>
              </a:rPr>
              <a:t>tu</a:t>
            </a:r>
            <a:r>
              <a:rPr lang="en-US" sz="4000" dirty="0" smtClean="0">
                <a:latin typeface="Comic Sans MS" pitchFamily="66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96136" y="764704"/>
            <a:ext cx="3120729" cy="4497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J’ai</a:t>
            </a: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... </a:t>
            </a: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Picture 2" descr="http://3.bp.blogspot.com/_ZSpYK_tTWVY/SxBXmeyTwhI/AAAAAAAABiY/QreNDO6SEI0/s400/happy_8th_birthday_card-p137340433358180565qiae_400.jpg"/>
          <p:cNvPicPr>
            <a:picLocks noChangeAspect="1" noChangeArrowheads="1"/>
          </p:cNvPicPr>
          <p:nvPr/>
        </p:nvPicPr>
        <p:blipFill>
          <a:blip r:embed="rId5" cstate="print"/>
          <a:srcRect l="9450" r="11171"/>
          <a:stretch>
            <a:fillRect/>
          </a:stretch>
        </p:blipFill>
        <p:spPr bwMode="auto">
          <a:xfrm>
            <a:off x="2915816" y="1268761"/>
            <a:ext cx="1657615" cy="2088232"/>
          </a:xfrm>
          <a:prstGeom prst="rect">
            <a:avLst/>
          </a:prstGeom>
          <a:noFill/>
        </p:spPr>
      </p:pic>
      <p:pic>
        <p:nvPicPr>
          <p:cNvPr id="11" name="Picture 2" descr="http://www.theimpulsivebuy.com/images/thirdanniversa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844824"/>
            <a:ext cx="796532" cy="1512167"/>
          </a:xfrm>
          <a:prstGeom prst="rect">
            <a:avLst/>
          </a:prstGeom>
          <a:noFill/>
        </p:spPr>
      </p:pic>
      <p:pic>
        <p:nvPicPr>
          <p:cNvPr id="12" name="Picture 11" descr="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005064"/>
            <a:ext cx="2243936" cy="1702296"/>
          </a:xfrm>
          <a:prstGeom prst="rect">
            <a:avLst/>
          </a:prstGeom>
        </p:spPr>
      </p:pic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3676444"/>
            <a:ext cx="2016224" cy="2046543"/>
          </a:xfrm>
          <a:prstGeom prst="rect">
            <a:avLst/>
          </a:prstGeom>
        </p:spPr>
      </p:pic>
      <p:pic>
        <p:nvPicPr>
          <p:cNvPr id="14" name="Picture 13" descr="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1772816"/>
            <a:ext cx="1771590" cy="192060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6868" t="15223" r="45372" b="47863"/>
          <a:stretch>
            <a:fillRect/>
          </a:stretch>
        </p:blipFill>
        <p:spPr bwMode="auto">
          <a:xfrm>
            <a:off x="323528" y="1124744"/>
            <a:ext cx="2555776" cy="271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On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compte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1 à 10</a:t>
            </a:r>
            <a:b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700" dirty="0" smtClean="0">
                <a:solidFill>
                  <a:srgbClr val="0070C0"/>
                </a:solidFill>
                <a:latin typeface="Comic Sans MS" pitchFamily="66" charset="0"/>
                <a:hlinkClick r:id="rId3"/>
              </a:rPr>
              <a:t>http://www.youtube.com/watch?v=zh9oDnNKVGM</a:t>
            </a:r>
            <a:r>
              <a:rPr lang="en-GB" sz="27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1916832"/>
            <a:ext cx="4392488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1, 2, 3, 4, 5, 6, 7, 8, 9, et 10, et 10</a:t>
            </a:r>
            <a:endParaRPr lang="en-GB" sz="1600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Je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compte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sur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mes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doigts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1, 2, 3</a:t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Je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compte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aussi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sur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toi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4, 5, 6</a:t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Je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compte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sur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mes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doigts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7, 8, 9</a:t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Et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c'est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presque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fini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Et 10, et 10</a:t>
            </a:r>
            <a:endParaRPr lang="en-GB" sz="1600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1, 2, 3, 4, 5, 6, 7, 8, 9, et 10, et 10</a:t>
            </a:r>
            <a:endParaRPr lang="en-GB" sz="1600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Je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compte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sur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mes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doigts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1, 2, 3</a:t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Je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compte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aussi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sur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toi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4, 5, 6</a:t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Je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compte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sur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mes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doigts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7, 8, 9</a:t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Et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c'est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presque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fini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Et 10, et 10</a:t>
            </a:r>
            <a:endParaRPr lang="en-GB" sz="24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endParaRPr lang="en-GB" dirty="0">
              <a:latin typeface="Comic Sans MS" pitchFamily="66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157192"/>
            <a:ext cx="1621900" cy="1522090"/>
          </a:xfrm>
          <a:prstGeom prst="rect">
            <a:avLst/>
          </a:prstGeom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3" y="4149080"/>
            <a:ext cx="3025535" cy="215596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4108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24034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259632" y="1124744"/>
            <a:ext cx="7199312" cy="2808287"/>
          </a:xfrm>
          <a:prstGeom prst="wedgeEllipseCallout">
            <a:avLst>
              <a:gd name="adj1" fmla="val -28125"/>
              <a:gd name="adj2" fmla="val 72556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4000" dirty="0" smtClean="0"/>
          </a:p>
          <a:p>
            <a:r>
              <a:rPr lang="en-GB" sz="4000" dirty="0" err="1" smtClean="0">
                <a:latin typeface="Comic Sans MS" pitchFamily="66" charset="0"/>
              </a:rPr>
              <a:t>Quelle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err="1" smtClean="0">
                <a:latin typeface="Comic Sans MS" pitchFamily="66" charset="0"/>
              </a:rPr>
              <a:t>est</a:t>
            </a:r>
            <a:r>
              <a:rPr lang="en-GB" sz="4000" dirty="0" smtClean="0">
                <a:latin typeface="Comic Sans MS" pitchFamily="66" charset="0"/>
              </a:rPr>
              <a:t> la date de ton </a:t>
            </a:r>
            <a:r>
              <a:rPr lang="en-GB" sz="4000" dirty="0" err="1" smtClean="0">
                <a:latin typeface="Comic Sans MS" pitchFamily="66" charset="0"/>
              </a:rPr>
              <a:t>anniversaire</a:t>
            </a:r>
            <a:r>
              <a:rPr lang="en-GB" sz="4000" dirty="0" smtClean="0">
                <a:latin typeface="Comic Sans MS" pitchFamily="66" charset="0"/>
              </a:rPr>
              <a:t>?</a:t>
            </a:r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4108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644900"/>
            <a:ext cx="24034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331913" y="1125538"/>
            <a:ext cx="7199312" cy="2808287"/>
          </a:xfrm>
          <a:prstGeom prst="wedgeEllipseCallout">
            <a:avLst>
              <a:gd name="adj1" fmla="val -28125"/>
              <a:gd name="adj2" fmla="val 72556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3600" dirty="0" smtClean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Mon </a:t>
            </a:r>
            <a:r>
              <a:rPr lang="en-GB" sz="3600" dirty="0" err="1" smtClean="0">
                <a:latin typeface="Comic Sans MS" pitchFamily="66" charset="0"/>
              </a:rPr>
              <a:t>anniversaire</a:t>
            </a:r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en-GB" sz="3600" dirty="0" err="1" smtClean="0">
                <a:latin typeface="Comic Sans MS" pitchFamily="66" charset="0"/>
              </a:rPr>
              <a:t>est</a:t>
            </a:r>
            <a:r>
              <a:rPr lang="en-GB" sz="3600" dirty="0" smtClean="0">
                <a:latin typeface="Comic Sans MS" pitchFamily="66" charset="0"/>
              </a:rPr>
              <a:t> le ……   ………   ……..</a:t>
            </a:r>
            <a:endParaRPr lang="en-GB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410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79912"/>
            <a:ext cx="24034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464695" y="1196752"/>
            <a:ext cx="4679305" cy="2448272"/>
          </a:xfrm>
          <a:prstGeom prst="wedgeEllipseCallout">
            <a:avLst>
              <a:gd name="adj1" fmla="val -14986"/>
              <a:gd name="adj2" fmla="val 80649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4400" dirty="0">
                <a:latin typeface="Comic Sans MS" pitchFamily="66" charset="0"/>
              </a:rPr>
              <a:t>Bonjour, </a:t>
            </a:r>
            <a:endParaRPr lang="en-GB" sz="4400" dirty="0" smtClean="0">
              <a:latin typeface="Comic Sans MS" pitchFamily="66" charset="0"/>
            </a:endParaRPr>
          </a:p>
          <a:p>
            <a:pPr algn="ctr"/>
            <a:r>
              <a:rPr lang="en-GB" sz="4400" dirty="0" smtClean="0">
                <a:solidFill>
                  <a:srgbClr val="00B0F0"/>
                </a:solidFill>
                <a:latin typeface="Comic Sans MS" pitchFamily="66" charset="0"/>
              </a:rPr>
              <a:t>je </a:t>
            </a:r>
            <a:r>
              <a:rPr lang="en-GB" sz="4400" dirty="0" err="1">
                <a:solidFill>
                  <a:srgbClr val="00B0F0"/>
                </a:solidFill>
                <a:latin typeface="Comic Sans MS" pitchFamily="66" charset="0"/>
              </a:rPr>
              <a:t>m’appelle</a:t>
            </a:r>
            <a:r>
              <a:rPr lang="en-GB" sz="44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GB" sz="4400" dirty="0" err="1" smtClean="0">
                <a:latin typeface="Comic Sans MS" pitchFamily="66" charset="0"/>
              </a:rPr>
              <a:t>Coccinelle</a:t>
            </a:r>
            <a:r>
              <a:rPr lang="en-GB" sz="4400" dirty="0" smtClean="0">
                <a:latin typeface="Comic Sans MS" pitchFamily="66" charset="0"/>
              </a:rPr>
              <a:t>.</a:t>
            </a:r>
            <a:r>
              <a:rPr lang="en-GB" sz="3200" dirty="0" smtClean="0">
                <a:latin typeface="Comic Sans MS" pitchFamily="66" charset="0"/>
              </a:rPr>
              <a:t>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6" name="Picture 4" descr="bookwor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2399489" cy="28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1520" y="1"/>
            <a:ext cx="4752528" cy="2564904"/>
          </a:xfrm>
          <a:prstGeom prst="wedgeEllipseCallout">
            <a:avLst>
              <a:gd name="adj1" fmla="val -21479"/>
              <a:gd name="adj2" fmla="val 9445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4400" dirty="0" smtClean="0">
                <a:latin typeface="Comic Sans MS" pitchFamily="66" charset="0"/>
              </a:rPr>
              <a:t>Comment </a:t>
            </a:r>
            <a:r>
              <a:rPr lang="en-GB" sz="4400" dirty="0" err="1" smtClean="0">
                <a:latin typeface="Comic Sans MS" pitchFamily="66" charset="0"/>
              </a:rPr>
              <a:t>tu</a:t>
            </a:r>
            <a:r>
              <a:rPr lang="en-GB" sz="4400" dirty="0" smtClean="0">
                <a:latin typeface="Comic Sans MS" pitchFamily="66" charset="0"/>
              </a:rPr>
              <a:t> </a:t>
            </a:r>
            <a:r>
              <a:rPr lang="en-GB" sz="4400" dirty="0" err="1" smtClean="0">
                <a:latin typeface="Comic Sans MS" pitchFamily="66" charset="0"/>
              </a:rPr>
              <a:t>t’appelles</a:t>
            </a:r>
            <a:r>
              <a:rPr lang="en-GB" sz="4400" dirty="0" smtClean="0">
                <a:latin typeface="Comic Sans MS" pitchFamily="66" charset="0"/>
              </a:rPr>
              <a:t>?</a:t>
            </a:r>
            <a:endParaRPr lang="en-GB" sz="4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mp_b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3179"/>
            <a:ext cx="1944216" cy="252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7544" y="188640"/>
            <a:ext cx="69127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itchFamily="66" charset="0"/>
              </a:rPr>
              <a:t>On </a:t>
            </a:r>
            <a:r>
              <a:rPr lang="en-GB" sz="3600" dirty="0" err="1" smtClean="0">
                <a:solidFill>
                  <a:srgbClr val="0070C0"/>
                </a:solidFill>
                <a:latin typeface="Comic Sans MS" pitchFamily="66" charset="0"/>
              </a:rPr>
              <a:t>parle</a:t>
            </a:r>
            <a:r>
              <a:rPr lang="en-GB" sz="3600" dirty="0" smtClean="0">
                <a:solidFill>
                  <a:srgbClr val="0070C0"/>
                </a:solidFill>
                <a:latin typeface="Comic Sans MS" pitchFamily="66" charset="0"/>
              </a:rPr>
              <a:t> un </a:t>
            </a:r>
            <a:r>
              <a:rPr lang="en-GB" sz="3600" dirty="0" err="1" smtClean="0">
                <a:solidFill>
                  <a:srgbClr val="0070C0"/>
                </a:solidFill>
                <a:latin typeface="Comic Sans MS" pitchFamily="66" charset="0"/>
              </a:rPr>
              <a:t>peu</a:t>
            </a:r>
            <a:r>
              <a:rPr lang="en-GB" sz="3600" dirty="0" smtClean="0">
                <a:solidFill>
                  <a:srgbClr val="0070C0"/>
                </a:solidFill>
                <a:latin typeface="Comic Sans MS" pitchFamily="66" charset="0"/>
              </a:rPr>
              <a:t>! </a:t>
            </a:r>
            <a:endParaRPr lang="en-GB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52736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Bart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2" descr="C-lis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24744"/>
            <a:ext cx="20162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112474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Lisa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7" name="Picture 2" descr="C-magg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7824" y="1124744"/>
            <a:ext cx="219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48064" y="1124744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Maggie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9" name="Picture 2" descr="C-hom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2021306" cy="256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87624" y="3861048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Homer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1" name="Picture 2" descr="C-m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861048"/>
            <a:ext cx="2088232" cy="25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55776" y="3861048"/>
            <a:ext cx="1656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Marge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3" name="Picture 4" descr="bookwor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861048"/>
            <a:ext cx="2159595" cy="2592943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148064" y="4077072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Nino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6732240" y="0"/>
            <a:ext cx="2411760" cy="1512168"/>
          </a:xfrm>
          <a:prstGeom prst="cloudCallout">
            <a:avLst>
              <a:gd name="adj1" fmla="val -81627"/>
              <a:gd name="adj2" fmla="val -1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Comment </a:t>
            </a:r>
            <a:r>
              <a:rPr lang="en-GB" dirty="0" err="1" smtClean="0">
                <a:solidFill>
                  <a:schemeClr val="tx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itchFamily="66" charset="0"/>
              </a:rPr>
              <a:t>t’appelles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948264" y="2492896"/>
            <a:ext cx="2411760" cy="1512168"/>
          </a:xfrm>
          <a:prstGeom prst="cloudCallout">
            <a:avLst>
              <a:gd name="adj1" fmla="val 23618"/>
              <a:gd name="adj2" fmla="val 9482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Bonjour, </a:t>
            </a:r>
          </a:p>
          <a:p>
            <a:pPr algn="ctr"/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</a:rPr>
              <a:t>m’appelle</a:t>
            </a:r>
            <a:endParaRPr lang="en-GB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Guess the missing letters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GB" dirty="0" err="1" smtClean="0">
                <a:latin typeface="Comic Sans MS" pitchFamily="66" charset="0"/>
              </a:rPr>
              <a:t>Co_men</a:t>
            </a:r>
            <a:r>
              <a:rPr lang="en-GB" dirty="0" smtClean="0">
                <a:latin typeface="Comic Sans MS" pitchFamily="66" charset="0"/>
              </a:rPr>
              <a:t>_  t_  </a:t>
            </a:r>
            <a:r>
              <a:rPr lang="en-GB" dirty="0" err="1" smtClean="0">
                <a:latin typeface="Comic Sans MS" pitchFamily="66" charset="0"/>
              </a:rPr>
              <a:t>t’_pp</a:t>
            </a:r>
            <a:r>
              <a:rPr lang="en-GB" dirty="0" smtClean="0">
                <a:latin typeface="Comic Sans MS" pitchFamily="66" charset="0"/>
              </a:rPr>
              <a:t>_ _les?</a:t>
            </a:r>
          </a:p>
          <a:p>
            <a:pPr>
              <a:lnSpc>
                <a:spcPct val="250000"/>
              </a:lnSpc>
            </a:pPr>
            <a:r>
              <a:rPr lang="en-GB" dirty="0" smtClean="0">
                <a:latin typeface="Comic Sans MS" pitchFamily="66" charset="0"/>
              </a:rPr>
              <a:t>Bon_ _ _ _ </a:t>
            </a:r>
          </a:p>
          <a:p>
            <a:pPr>
              <a:lnSpc>
                <a:spcPct val="250000"/>
              </a:lnSpc>
            </a:pPr>
            <a:r>
              <a:rPr lang="en-GB" dirty="0" smtClean="0">
                <a:latin typeface="Comic Sans MS" pitchFamily="66" charset="0"/>
              </a:rPr>
              <a:t>J_    _’a_ _</a:t>
            </a:r>
            <a:r>
              <a:rPr lang="en-GB" dirty="0" err="1" smtClean="0">
                <a:latin typeface="Comic Sans MS" pitchFamily="66" charset="0"/>
              </a:rPr>
              <a:t>elle</a:t>
            </a:r>
            <a:r>
              <a:rPr lang="en-GB" dirty="0" smtClean="0">
                <a:latin typeface="Comic Sans MS" pitchFamily="66" charset="0"/>
              </a:rPr>
              <a:t>    Co_ _</a:t>
            </a:r>
            <a:r>
              <a:rPr lang="en-GB" dirty="0" err="1" smtClean="0">
                <a:latin typeface="Comic Sans MS" pitchFamily="66" charset="0"/>
              </a:rPr>
              <a:t>inel</a:t>
            </a:r>
            <a:r>
              <a:rPr lang="en-GB" dirty="0" smtClean="0">
                <a:latin typeface="Comic Sans MS" pitchFamily="66" charset="0"/>
              </a:rPr>
              <a:t>_ _</a:t>
            </a:r>
          </a:p>
          <a:p>
            <a:endParaRPr lang="en-GB" dirty="0"/>
          </a:p>
        </p:txBody>
      </p:sp>
      <p:pic>
        <p:nvPicPr>
          <p:cNvPr id="4" name="Picture 3" descr="MW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36912"/>
            <a:ext cx="23907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Quiz: 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GB" baseline="30000" dirty="0" smtClean="0">
                <a:solidFill>
                  <a:srgbClr val="0070C0"/>
                </a:solidFill>
                <a:latin typeface="Comic Sans MS" pitchFamily="66" charset="0"/>
              </a:rPr>
              <a:t>st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to write all the sentences on a MWB wins 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itchFamily="66" charset="0"/>
              </a:rPr>
              <a:t>What is your name ?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Comment </a:t>
            </a:r>
            <a:r>
              <a:rPr lang="en-GB" sz="4000" dirty="0" err="1" smtClean="0">
                <a:solidFill>
                  <a:srgbClr val="00B050"/>
                </a:solidFill>
                <a:latin typeface="Comic Sans MS" pitchFamily="66" charset="0"/>
              </a:rPr>
              <a:t>tu</a:t>
            </a: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4000" dirty="0" err="1" smtClean="0">
                <a:solidFill>
                  <a:srgbClr val="00B050"/>
                </a:solidFill>
                <a:latin typeface="Comic Sans MS" pitchFamily="66" charset="0"/>
              </a:rPr>
              <a:t>t’appelles</a:t>
            </a: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  <a:p>
            <a:r>
              <a:rPr lang="en-GB" sz="4000" dirty="0" smtClean="0">
                <a:latin typeface="Comic Sans MS" pitchFamily="66" charset="0"/>
              </a:rPr>
              <a:t>My name is ....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Je </a:t>
            </a:r>
            <a:r>
              <a:rPr lang="en-GB" sz="4000" dirty="0" err="1" smtClean="0">
                <a:solidFill>
                  <a:srgbClr val="00B050"/>
                </a:solidFill>
                <a:latin typeface="Comic Sans MS" pitchFamily="66" charset="0"/>
              </a:rPr>
              <a:t>m’appelle</a:t>
            </a:r>
            <a:endParaRPr lang="en-GB" sz="4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Say your name</a:t>
            </a:r>
          </a:p>
          <a:p>
            <a:pPr>
              <a:buFont typeface="Wingdings" pitchFamily="2" charset="2"/>
              <a:buChar char="v"/>
            </a:pP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Je </a:t>
            </a:r>
            <a:r>
              <a:rPr lang="en-GB" sz="4000" dirty="0" err="1" smtClean="0">
                <a:solidFill>
                  <a:srgbClr val="00B050"/>
                </a:solidFill>
                <a:latin typeface="Comic Sans MS" pitchFamily="66" charset="0"/>
              </a:rPr>
              <a:t>m’apelle</a:t>
            </a: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Madame </a:t>
            </a:r>
            <a:r>
              <a:rPr lang="en-GB" sz="4000" dirty="0" err="1" smtClean="0">
                <a:solidFill>
                  <a:schemeClr val="tx2"/>
                </a:solidFill>
                <a:latin typeface="Comic Sans MS" pitchFamily="66" charset="0"/>
              </a:rPr>
              <a:t>Duguet</a:t>
            </a:r>
            <a:endParaRPr lang="en-GB" sz="4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n-GB" sz="4000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4" descr="j0410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48880"/>
            <a:ext cx="24034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Ratounet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chante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200" dirty="0" smtClean="0">
                <a:latin typeface="Comic Sans MS" pitchFamily="66" charset="0"/>
                <a:hlinkClick r:id="rId3"/>
              </a:rPr>
              <a:t>http://www.youtube.com/watch?v=ce_aFZR3xQA</a:t>
            </a: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/>
            </a:r>
            <a:br>
              <a:rPr lang="en-GB" dirty="0" smtClean="0">
                <a:latin typeface="Comic Sans MS" pitchFamily="66" charset="0"/>
              </a:rPr>
            </a:b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0032" y="620688"/>
            <a:ext cx="3816424" cy="5805264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400" dirty="0" smtClean="0">
                <a:latin typeface="Comic Sans MS" pitchFamily="66" charset="0"/>
              </a:rPr>
              <a:t>Comment, comment, comment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t'appelles</a:t>
            </a:r>
            <a:r>
              <a:rPr lang="en-GB" sz="1400" dirty="0" smtClean="0">
                <a:latin typeface="Comic Sans MS" pitchFamily="66" charset="0"/>
              </a:rPr>
              <a:t>?</a:t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Je </a:t>
            </a:r>
            <a:r>
              <a:rPr lang="en-GB" sz="1400" dirty="0" err="1" smtClean="0">
                <a:latin typeface="Comic Sans MS" pitchFamily="66" charset="0"/>
              </a:rPr>
              <a:t>m'appelle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Ratounet</a:t>
            </a:r>
            <a:r>
              <a:rPr lang="en-GB" sz="1400" dirty="0" smtClean="0">
                <a:latin typeface="Comic Sans MS" pitchFamily="66" charset="0"/>
              </a:rPr>
              <a:t>.</a:t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Comment, comment, comment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t'appelles</a:t>
            </a:r>
            <a:r>
              <a:rPr lang="en-GB" sz="1400" dirty="0" smtClean="0">
                <a:latin typeface="Comic Sans MS" pitchFamily="66" charset="0"/>
              </a:rPr>
              <a:t>? </a:t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Je </a:t>
            </a:r>
            <a:r>
              <a:rPr lang="en-GB" sz="1400" dirty="0" err="1" smtClean="0">
                <a:latin typeface="Comic Sans MS" pitchFamily="66" charset="0"/>
              </a:rPr>
              <a:t>m'appelle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Ratounet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x3</a:t>
            </a:r>
            <a:endParaRPr lang="en-GB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400" dirty="0" smtClean="0">
                <a:latin typeface="Comic Sans MS" pitchFamily="66" charset="0"/>
              </a:rPr>
              <a:t>Si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m'appelles</a:t>
            </a:r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err="1" smtClean="0">
                <a:latin typeface="Comic Sans MS" pitchFamily="66" charset="0"/>
              </a:rPr>
              <a:t>Moi</a:t>
            </a:r>
            <a:r>
              <a:rPr lang="en-GB" sz="1400" dirty="0" smtClean="0">
                <a:latin typeface="Comic Sans MS" pitchFamily="66" charset="0"/>
              </a:rPr>
              <a:t>, je </a:t>
            </a:r>
            <a:r>
              <a:rPr lang="en-GB" sz="1400" dirty="0" err="1" smtClean="0">
                <a:latin typeface="Comic Sans MS" pitchFamily="66" charset="0"/>
              </a:rPr>
              <a:t>suis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là</a:t>
            </a:r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Si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m'appelles</a:t>
            </a:r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Je </a:t>
            </a:r>
            <a:r>
              <a:rPr lang="en-GB" sz="1400" dirty="0" err="1" smtClean="0">
                <a:latin typeface="Comic Sans MS" pitchFamily="66" charset="0"/>
              </a:rPr>
              <a:t>suis</a:t>
            </a:r>
            <a:r>
              <a:rPr lang="en-GB" sz="1400" dirty="0" smtClean="0">
                <a:latin typeface="Comic Sans MS" pitchFamily="66" charset="0"/>
              </a:rPr>
              <a:t> pour </a:t>
            </a:r>
            <a:r>
              <a:rPr lang="en-GB" sz="1400" dirty="0" err="1" smtClean="0">
                <a:latin typeface="Comic Sans MS" pitchFamily="66" charset="0"/>
              </a:rPr>
              <a:t>toi</a:t>
            </a:r>
            <a:endParaRPr lang="en-GB" sz="1400" dirty="0" smtClean="0">
              <a:latin typeface="Comic Sans MS" pitchFamily="66" charset="0"/>
            </a:endParaRPr>
          </a:p>
          <a:p>
            <a:pPr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400" dirty="0" smtClean="0">
                <a:latin typeface="Comic Sans MS" pitchFamily="66" charset="0"/>
              </a:rPr>
              <a:t>Comment, comment, comment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t'appelles</a:t>
            </a:r>
            <a:r>
              <a:rPr lang="en-GB" sz="1400" dirty="0" smtClean="0">
                <a:latin typeface="Comic Sans MS" pitchFamily="66" charset="0"/>
              </a:rPr>
              <a:t>?</a:t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Je </a:t>
            </a:r>
            <a:r>
              <a:rPr lang="en-GB" sz="1400" dirty="0" err="1" smtClean="0">
                <a:latin typeface="Comic Sans MS" pitchFamily="66" charset="0"/>
              </a:rPr>
              <a:t>m'appelle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Ratounet</a:t>
            </a:r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Comment, comment, comment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t'appelles</a:t>
            </a:r>
            <a:r>
              <a:rPr lang="en-GB" sz="1400" dirty="0" smtClean="0">
                <a:latin typeface="Comic Sans MS" pitchFamily="66" charset="0"/>
              </a:rPr>
              <a:t>?</a:t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Je </a:t>
            </a:r>
            <a:r>
              <a:rPr lang="en-GB" sz="1400" dirty="0" err="1" smtClean="0">
                <a:latin typeface="Comic Sans MS" pitchFamily="66" charset="0"/>
              </a:rPr>
              <a:t>m'appelle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Ratounet</a:t>
            </a:r>
            <a:endParaRPr lang="en-GB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400" dirty="0" smtClean="0">
                <a:latin typeface="Comic Sans MS" pitchFamily="66" charset="0"/>
              </a:rPr>
              <a:t>Si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m'appelles</a:t>
            </a:r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err="1" smtClean="0">
                <a:latin typeface="Comic Sans MS" pitchFamily="66" charset="0"/>
              </a:rPr>
              <a:t>Moi</a:t>
            </a:r>
            <a:r>
              <a:rPr lang="en-GB" sz="1400" dirty="0" smtClean="0">
                <a:latin typeface="Comic Sans MS" pitchFamily="66" charset="0"/>
              </a:rPr>
              <a:t>, je </a:t>
            </a:r>
            <a:r>
              <a:rPr lang="en-GB" sz="1400" dirty="0" err="1" smtClean="0">
                <a:latin typeface="Comic Sans MS" pitchFamily="66" charset="0"/>
              </a:rPr>
              <a:t>suis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là</a:t>
            </a:r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Si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m'appelles</a:t>
            </a:r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Je </a:t>
            </a:r>
            <a:r>
              <a:rPr lang="en-GB" sz="1400" dirty="0" err="1" smtClean="0">
                <a:latin typeface="Comic Sans MS" pitchFamily="66" charset="0"/>
              </a:rPr>
              <a:t>suis</a:t>
            </a:r>
            <a:r>
              <a:rPr lang="en-GB" sz="1400" dirty="0" smtClean="0">
                <a:latin typeface="Comic Sans MS" pitchFamily="66" charset="0"/>
              </a:rPr>
              <a:t> pour </a:t>
            </a:r>
            <a:r>
              <a:rPr lang="en-GB" sz="1400" dirty="0" err="1" smtClean="0">
                <a:latin typeface="Comic Sans MS" pitchFamily="66" charset="0"/>
              </a:rPr>
              <a:t>toi</a:t>
            </a:r>
            <a:endParaRPr lang="en-GB" sz="1400" dirty="0" smtClean="0">
              <a:latin typeface="Comic Sans MS" pitchFamily="66" charset="0"/>
            </a:endParaRPr>
          </a:p>
          <a:p>
            <a:pPr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400" dirty="0" smtClean="0">
                <a:latin typeface="Comic Sans MS" pitchFamily="66" charset="0"/>
              </a:rPr>
              <a:t>Comment, comment, comment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t'appelles</a:t>
            </a:r>
            <a:r>
              <a:rPr lang="en-GB" sz="1400" dirty="0" smtClean="0">
                <a:latin typeface="Comic Sans MS" pitchFamily="66" charset="0"/>
              </a:rPr>
              <a:t>?</a:t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Je </a:t>
            </a:r>
            <a:r>
              <a:rPr lang="en-GB" sz="1400" dirty="0" err="1" smtClean="0">
                <a:latin typeface="Comic Sans MS" pitchFamily="66" charset="0"/>
              </a:rPr>
              <a:t>m'appelle</a:t>
            </a:r>
            <a:r>
              <a:rPr lang="en-GB" sz="1400" dirty="0" smtClean="0">
                <a:latin typeface="Comic Sans MS" pitchFamily="66" charset="0"/>
              </a:rPr>
              <a:t> ..........</a:t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Comment, comment, comment </a:t>
            </a:r>
            <a:r>
              <a:rPr lang="en-GB" sz="1400" dirty="0" err="1" smtClean="0">
                <a:latin typeface="Comic Sans MS" pitchFamily="66" charset="0"/>
              </a:rPr>
              <a:t>tu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400" dirty="0" err="1" smtClean="0">
                <a:latin typeface="Comic Sans MS" pitchFamily="66" charset="0"/>
              </a:rPr>
              <a:t>t'appelles</a:t>
            </a:r>
            <a:r>
              <a:rPr lang="en-GB" sz="1400" dirty="0" smtClean="0">
                <a:latin typeface="Comic Sans MS" pitchFamily="66" charset="0"/>
              </a:rPr>
              <a:t>?</a:t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Je </a:t>
            </a:r>
            <a:r>
              <a:rPr lang="en-GB" sz="1400" dirty="0" err="1" smtClean="0">
                <a:latin typeface="Comic Sans MS" pitchFamily="66" charset="0"/>
              </a:rPr>
              <a:t>m'appelle</a:t>
            </a:r>
            <a:r>
              <a:rPr lang="en-GB" sz="1400" dirty="0" smtClean="0">
                <a:latin typeface="Comic Sans MS" pitchFamily="66" charset="0"/>
              </a:rPr>
              <a:t> ..........</a:t>
            </a:r>
          </a:p>
          <a:p>
            <a:pPr>
              <a:buNone/>
            </a:pPr>
            <a:endParaRPr lang="en-GB" sz="14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3636" t="16542" r="16907" b="37319"/>
          <a:stretch>
            <a:fillRect/>
          </a:stretch>
        </p:blipFill>
        <p:spPr bwMode="auto">
          <a:xfrm>
            <a:off x="251520" y="1268760"/>
            <a:ext cx="35913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4581128"/>
            <a:ext cx="1123950" cy="103822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071485"/>
            <a:ext cx="2088232" cy="195972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6574"/>
            <a:ext cx="57246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en-N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en-NZ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3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9399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7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8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9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10			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980728"/>
            <a:ext cx="3024336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un</a:t>
            </a:r>
          </a:p>
          <a:p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deux</a:t>
            </a:r>
          </a:p>
          <a:p>
            <a:r>
              <a:rPr lang="fr-FR" sz="3600" dirty="0" smtClean="0">
                <a:solidFill>
                  <a:srgbClr val="92D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trois</a:t>
            </a:r>
          </a:p>
          <a:p>
            <a:r>
              <a:rPr lang="fr-FR" sz="3600" dirty="0" smtClean="0">
                <a:solidFill>
                  <a:srgbClr val="00B0F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quatre</a:t>
            </a:r>
          </a:p>
          <a:p>
            <a:r>
              <a:rPr lang="fr-FR" sz="3600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cinq</a:t>
            </a:r>
          </a:p>
          <a:p>
            <a:r>
              <a:rPr lang="fr-FR" sz="3600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six</a:t>
            </a:r>
          </a:p>
          <a:p>
            <a:r>
              <a:rPr lang="fr-FR" sz="3600" dirty="0" smtClean="0">
                <a:solidFill>
                  <a:srgbClr val="F9399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sept</a:t>
            </a:r>
          </a:p>
          <a:p>
            <a:r>
              <a:rPr lang="fr-FR" sz="36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huit</a:t>
            </a:r>
          </a:p>
          <a:p>
            <a:r>
              <a:rPr lang="fr-FR" sz="3600" dirty="0" smtClean="0">
                <a:solidFill>
                  <a:srgbClr val="98480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neuf</a:t>
            </a:r>
          </a:p>
          <a:p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dix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On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répète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( let’s repeat together)</a:t>
            </a:r>
            <a:endParaRPr lang="en-GB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6574"/>
            <a:ext cx="57246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en-N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en-NZ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3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9399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7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8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9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10			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980728"/>
            <a:ext cx="3024336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un</a:t>
            </a:r>
          </a:p>
          <a:p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deux</a:t>
            </a:r>
          </a:p>
          <a:p>
            <a:r>
              <a:rPr lang="fr-FR" sz="3600" dirty="0" smtClean="0">
                <a:solidFill>
                  <a:srgbClr val="92D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trois</a:t>
            </a:r>
          </a:p>
          <a:p>
            <a:r>
              <a:rPr lang="fr-FR" sz="3600" dirty="0" smtClean="0">
                <a:solidFill>
                  <a:srgbClr val="00B0F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quatre</a:t>
            </a:r>
          </a:p>
          <a:p>
            <a:r>
              <a:rPr lang="fr-FR" sz="3600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cinq</a:t>
            </a:r>
          </a:p>
          <a:p>
            <a:r>
              <a:rPr lang="fr-FR" sz="3600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six</a:t>
            </a:r>
          </a:p>
          <a:p>
            <a:r>
              <a:rPr lang="fr-FR" sz="3600" dirty="0" smtClean="0">
                <a:solidFill>
                  <a:srgbClr val="F9399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sept</a:t>
            </a:r>
          </a:p>
          <a:p>
            <a:r>
              <a:rPr lang="fr-FR" sz="36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huit</a:t>
            </a:r>
          </a:p>
          <a:p>
            <a:r>
              <a:rPr lang="fr-FR" sz="3600" dirty="0" smtClean="0">
                <a:solidFill>
                  <a:srgbClr val="98480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neuf</a:t>
            </a:r>
          </a:p>
          <a:p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dix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On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répète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( let’s repeat together)</a:t>
            </a:r>
            <a:endParaRPr lang="en-GB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6574"/>
            <a:ext cx="57246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en-N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en-NZ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3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9399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7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8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9			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10			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980728"/>
            <a:ext cx="3024336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un</a:t>
            </a:r>
          </a:p>
          <a:p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deux</a:t>
            </a:r>
          </a:p>
          <a:p>
            <a:r>
              <a:rPr lang="fr-FR" sz="3600" dirty="0" smtClean="0">
                <a:solidFill>
                  <a:srgbClr val="92D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trois</a:t>
            </a:r>
          </a:p>
          <a:p>
            <a:r>
              <a:rPr lang="fr-FR" sz="3600" dirty="0" smtClean="0">
                <a:solidFill>
                  <a:srgbClr val="00B0F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quatre</a:t>
            </a:r>
          </a:p>
          <a:p>
            <a:r>
              <a:rPr lang="fr-FR" sz="3600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cinq</a:t>
            </a:r>
          </a:p>
          <a:p>
            <a:r>
              <a:rPr lang="fr-FR" sz="3600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six</a:t>
            </a:r>
          </a:p>
          <a:p>
            <a:r>
              <a:rPr lang="fr-FR" sz="3600" dirty="0" smtClean="0">
                <a:solidFill>
                  <a:srgbClr val="F9399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sept</a:t>
            </a:r>
          </a:p>
          <a:p>
            <a:r>
              <a:rPr lang="fr-FR" sz="36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huit</a:t>
            </a:r>
          </a:p>
          <a:p>
            <a:r>
              <a:rPr lang="fr-FR" sz="3600" dirty="0" smtClean="0">
                <a:solidFill>
                  <a:srgbClr val="98480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neuf</a:t>
            </a:r>
          </a:p>
          <a:p>
            <a:r>
              <a:rPr lang="fr-FR" sz="3600" dirty="0" smtClean="0">
                <a:solidFill>
                  <a:srgbClr val="FFC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dix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33265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Write the missing numbers.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340</Words>
  <Application>Microsoft Office PowerPoint</Application>
  <PresentationFormat>On-screen Show (4:3)</PresentationFormat>
  <Paragraphs>146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Guess the missing letters</vt:lpstr>
      <vt:lpstr>Quiz: 1st to write all the sentences on a MWB wins </vt:lpstr>
      <vt:lpstr>Ratounet chante http://www.youtube.com/watch?v=ce_aFZR3xQA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compte 1 à 10 http://www.youtube.com/watch?v=zh9oDnNKVGM </vt:lpstr>
      <vt:lpstr>PowerPoint Presentation</vt:lpstr>
      <vt:lpstr>PowerPoint Presentation</vt:lpstr>
      <vt:lpstr>PowerPoint Presentation</vt:lpstr>
    </vt:vector>
  </TitlesOfParts>
  <Company>hala alani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Hala</dc:creator>
  <cp:lastModifiedBy>Fran</cp:lastModifiedBy>
  <cp:revision>47</cp:revision>
  <dcterms:created xsi:type="dcterms:W3CDTF">2014-05-07T13:12:05Z</dcterms:created>
  <dcterms:modified xsi:type="dcterms:W3CDTF">2014-11-04T09:53:30Z</dcterms:modified>
</cp:coreProperties>
</file>